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385" r:id="rId2"/>
    <p:sldId id="386" r:id="rId3"/>
    <p:sldId id="352" r:id="rId4"/>
    <p:sldId id="326" r:id="rId5"/>
    <p:sldId id="359" r:id="rId6"/>
    <p:sldId id="358" r:id="rId7"/>
    <p:sldId id="387" r:id="rId8"/>
    <p:sldId id="360" r:id="rId9"/>
    <p:sldId id="388" r:id="rId10"/>
    <p:sldId id="389" r:id="rId11"/>
    <p:sldId id="390" r:id="rId12"/>
    <p:sldId id="338" r:id="rId13"/>
    <p:sldId id="339" r:id="rId14"/>
    <p:sldId id="341" r:id="rId15"/>
    <p:sldId id="353" r:id="rId16"/>
    <p:sldId id="354" r:id="rId17"/>
    <p:sldId id="355" r:id="rId18"/>
    <p:sldId id="370" r:id="rId19"/>
    <p:sldId id="357" r:id="rId20"/>
    <p:sldId id="363" r:id="rId21"/>
    <p:sldId id="375" r:id="rId22"/>
    <p:sldId id="376" r:id="rId23"/>
    <p:sldId id="377" r:id="rId24"/>
    <p:sldId id="378" r:id="rId25"/>
    <p:sldId id="379" r:id="rId26"/>
    <p:sldId id="380" r:id="rId27"/>
    <p:sldId id="381" r:id="rId28"/>
    <p:sldId id="382" r:id="rId29"/>
    <p:sldId id="383"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9167" autoAdjust="0"/>
  </p:normalViewPr>
  <p:slideViewPr>
    <p:cSldViewPr>
      <p:cViewPr varScale="1">
        <p:scale>
          <a:sx n="69" d="100"/>
          <a:sy n="69" d="100"/>
        </p:scale>
        <p:origin x="-108"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5ED4C-B3C7-437C-9823-FF4C618294D0}" type="datetimeFigureOut">
              <a:rPr lang="ru-RU" smtClean="0"/>
              <a:pPr/>
              <a:t>03.02.2022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7EB03D-C098-4816-B122-0FD3A07210B3}" type="slidenum">
              <a:rPr lang="ru-RU" smtClean="0"/>
              <a:pPr/>
              <a:t>‹#›</a:t>
            </a:fld>
            <a:endParaRPr lang="ru-RU"/>
          </a:p>
        </p:txBody>
      </p:sp>
    </p:spTree>
    <p:extLst>
      <p:ext uri="{BB962C8B-B14F-4D97-AF65-F5344CB8AC3E}">
        <p14:creationId xmlns:p14="http://schemas.microsoft.com/office/powerpoint/2010/main" xmlns="" val="222979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7EB03D-C098-4816-B122-0FD3A07210B3}"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ublication.pravo.gov.ru/Document/View/0001202107050027" TargetMode="External"/><Relationship Id="rId2" Type="http://schemas.openxmlformats.org/officeDocument/2006/relationships/hyperlink" Target="http://publication.pravo.gov.ru/Document/View/000120210705002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lvl="0"/>
            <a:r>
              <a:rPr lang="ru-RU" sz="2800" dirty="0" smtClean="0">
                <a:hlinkClick r:id="rId2"/>
              </a:rPr>
              <a:t>Приказ Министерства просвещения Российской Федерации от 31.05.2021 № 286 "Об утверждении федерального образовательного стандарта начального общего образования";</a:t>
            </a:r>
            <a:r>
              <a:rPr lang="ru-RU" sz="2800" dirty="0" smtClean="0"/>
              <a:t/>
            </a:r>
            <a:br>
              <a:rPr lang="ru-RU" sz="2800" dirty="0" smtClean="0"/>
            </a:br>
            <a:r>
              <a:rPr lang="ru-RU" sz="2800" dirty="0" smtClean="0"/>
              <a:t/>
            </a:r>
            <a:br>
              <a:rPr lang="ru-RU" sz="2800" dirty="0" smtClean="0"/>
            </a:br>
            <a:r>
              <a:rPr lang="ru-RU" sz="2800" dirty="0" smtClean="0">
                <a:hlinkClick r:id="rId3"/>
              </a:rPr>
              <a:t>Приказ Министерства просвещения Российской Федерации от 31.05.2021 № 287 "Об утверждении федерального образовательного стандарта основного общего образования</a:t>
            </a:r>
            <a:r>
              <a:rPr lang="ru-RU" sz="2800" dirty="0" smtClean="0"/>
              <a:t>"</a:t>
            </a:r>
            <a:br>
              <a:rPr lang="ru-RU" sz="2800" dirty="0" smtClean="0"/>
            </a:br>
            <a:endParaRPr lang="ru-RU" sz="2800" dirty="0"/>
          </a:p>
        </p:txBody>
      </p:sp>
      <p:sp>
        <p:nvSpPr>
          <p:cNvPr id="3" name="Подзаголовок 2"/>
          <p:cNvSpPr>
            <a:spLocks noGrp="1"/>
          </p:cNvSpPr>
          <p:nvPr>
            <p:ph type="subTitle" idx="1"/>
          </p:nvPr>
        </p:nvSpPr>
        <p:spPr>
          <a:xfrm>
            <a:off x="1371600" y="3886200"/>
            <a:ext cx="6400800" cy="1828816"/>
          </a:xfrm>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Тематические модули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В новых ФГОС требования к результатам разделили на тематические модули по предметам. Во ФГОС НОО тематические модули указали для учебных предметов «Изобразительное искусство», «Музыка», «Технология», «Физическая культура», «ОРКСЭ». Во ФГОС ООО добавили требования по тематическим модулям и для основ безопасности жизнедеятельности, родной литературы и родного языка.</a:t>
            </a:r>
          </a:p>
          <a:p>
            <a:r>
              <a:rPr lang="ru-RU" dirty="0" smtClean="0"/>
              <a:t> ФГОС определяют обязательные для изучения модули. Также в них описали такие модули, которые можно изучать, если есть определенные природно-климатические условия, материально-техническое обеспечение и контингент учеников. Например, к ним отнесли «Растениеводство», «Животноводство» учебного предмета «Технология». Для физкультуры такими модулями стали «Зимние виды спорта» и «Плавание».</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детей с ОВЗ</a:t>
            </a:r>
            <a:endParaRPr lang="ru-RU" dirty="0"/>
          </a:p>
        </p:txBody>
      </p:sp>
      <p:sp>
        <p:nvSpPr>
          <p:cNvPr id="3" name="Содержимое 2"/>
          <p:cNvSpPr>
            <a:spLocks noGrp="1"/>
          </p:cNvSpPr>
          <p:nvPr>
            <p:ph idx="1"/>
          </p:nvPr>
        </p:nvSpPr>
        <p:spPr/>
        <p:txBody>
          <a:bodyPr/>
          <a:lstStyle/>
          <a:p>
            <a:r>
              <a:rPr lang="ru-RU" dirty="0" smtClean="0"/>
              <a:t>1-4 классы идет в соответствии с ФГОС НОО для детей с ограниченными возможностями здоровья</a:t>
            </a:r>
          </a:p>
          <a:p>
            <a:r>
              <a:rPr lang="ru-RU" dirty="0" smtClean="0"/>
              <a:t>Для 5-9 классов образовательная программа разрабатывается в соответствии  новым ФГОС ООО и примерными адаптированными образовательными программами.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20000"/>
          </a:bodyPr>
          <a:lstStyle/>
          <a:p>
            <a:pPr algn="ctr">
              <a:buNone/>
            </a:pPr>
            <a:r>
              <a:rPr lang="ru-RU" sz="2400" b="1" dirty="0" smtClean="0"/>
              <a:t>Функциональная грамотность обучающихся</a:t>
            </a:r>
          </a:p>
          <a:p>
            <a:pPr algn="just">
              <a:buNone/>
            </a:pPr>
            <a:r>
              <a:rPr lang="ru-RU" sz="2400" i="1" u="sng" dirty="0" smtClean="0"/>
              <a:t>ФГОС НОО (Приказ Министерства просвещения РФ от</a:t>
            </a:r>
            <a:br>
              <a:rPr lang="ru-RU" sz="2400" i="1" u="sng" dirty="0" smtClean="0"/>
            </a:br>
            <a:r>
              <a:rPr lang="ru-RU" sz="2400" i="1" u="sng" dirty="0" smtClean="0"/>
              <a:t>31.05.2021 № 286), раздел III, п. 34.2</a:t>
            </a:r>
            <a:r>
              <a:rPr lang="ru-RU" sz="2400" dirty="0" smtClean="0"/>
              <a:t>:</a:t>
            </a:r>
            <a:br>
              <a:rPr lang="ru-RU" sz="2400" dirty="0" smtClean="0"/>
            </a:br>
            <a:r>
              <a:rPr lang="ru-RU" sz="2400" dirty="0" smtClean="0"/>
              <a:t>ФГО – способность решать учебные задачи и жизненные проблемные ситуации на основе сформированных предметных, </a:t>
            </a:r>
            <a:r>
              <a:rPr lang="ru-RU" sz="2400" dirty="0" err="1" smtClean="0"/>
              <a:t>метапредметных</a:t>
            </a:r>
            <a:r>
              <a:rPr lang="ru-RU" sz="2400" dirty="0" smtClean="0"/>
              <a:t> и универсальных способов деятельности, включающей овладение ключевыми компетенциями, составляющими основу </a:t>
            </a:r>
            <a:r>
              <a:rPr lang="ru-RU" sz="2400" b="1" dirty="0" smtClean="0"/>
              <a:t>готовности к успешному взаимодействию с изменяющимся миром и дальнейшему успешному образованию</a:t>
            </a:r>
          </a:p>
          <a:p>
            <a:pPr algn="just">
              <a:buNone/>
            </a:pPr>
            <a:r>
              <a:rPr lang="ru-RU" sz="2400" i="1" u="sng" dirty="0" smtClean="0"/>
              <a:t>ФГОС ООО (Приказ Министерства просвещения РФ от</a:t>
            </a:r>
            <a:br>
              <a:rPr lang="ru-RU" sz="2400" i="1" u="sng" dirty="0" smtClean="0"/>
            </a:br>
            <a:r>
              <a:rPr lang="ru-RU" sz="2400" i="1" u="sng" dirty="0" smtClean="0"/>
              <a:t>31.05.2021 № 287), раздел III, п. 35.2:</a:t>
            </a:r>
            <a:br>
              <a:rPr lang="ru-RU" sz="2400" i="1" u="sng" dirty="0" smtClean="0"/>
            </a:br>
            <a:r>
              <a:rPr lang="ru-RU" sz="2400" dirty="0" smtClean="0"/>
              <a:t>ФГО – способность решать учебные задачи и жизненные проблемные ситуации на основе сформированных предметных, </a:t>
            </a:r>
            <a:r>
              <a:rPr lang="ru-RU" sz="2400" dirty="0" err="1" smtClean="0"/>
              <a:t>метапредметных</a:t>
            </a:r>
            <a:r>
              <a:rPr lang="ru-RU" sz="2400" dirty="0" smtClean="0"/>
              <a:t> и универсальных способов деятельности, включающей овладение ключевыми компетенциями,</a:t>
            </a:r>
            <a:br>
              <a:rPr lang="ru-RU" sz="2400" dirty="0" smtClean="0"/>
            </a:br>
            <a:r>
              <a:rPr lang="ru-RU" sz="2400" dirty="0" smtClean="0"/>
              <a:t>составляющими основу </a:t>
            </a:r>
            <a:r>
              <a:rPr lang="ru-RU" sz="2400" b="1" dirty="0" smtClean="0"/>
              <a:t>дальнейшего успешного образования и ориентации в мире профессий </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543956" cy="5840435"/>
          </a:xfrm>
        </p:spPr>
        <p:txBody>
          <a:bodyPr>
            <a:normAutofit fontScale="47500" lnSpcReduction="20000"/>
          </a:bodyPr>
          <a:lstStyle/>
          <a:p>
            <a:pPr algn="ctr">
              <a:buNone/>
            </a:pPr>
            <a:r>
              <a:rPr lang="ru-RU" dirty="0" smtClean="0"/>
              <a:t>Общие положения</a:t>
            </a:r>
          </a:p>
          <a:p>
            <a:r>
              <a:rPr lang="ru-RU" dirty="0" smtClean="0"/>
              <a:t>1. В новом ФГОС НО прописано </a:t>
            </a:r>
            <a:r>
              <a:rPr lang="ru-RU" b="1" dirty="0" smtClean="0"/>
              <a:t>конкретное требование</a:t>
            </a:r>
            <a:r>
              <a:rPr lang="ru-RU" dirty="0" smtClean="0"/>
              <a:t>: данный ФГОС </a:t>
            </a:r>
            <a:r>
              <a:rPr lang="ru-RU" b="1" dirty="0" smtClean="0"/>
              <a:t>не применяется </a:t>
            </a:r>
            <a:r>
              <a:rPr lang="ru-RU" dirty="0" smtClean="0"/>
              <a:t>для обучающихся с ОВЗ и обучающихся с умственной отсталостью (интеллектуальными нарушениями) (п.2 НОО).</a:t>
            </a:r>
          </a:p>
          <a:p>
            <a:r>
              <a:rPr lang="ru-RU" dirty="0" smtClean="0"/>
              <a:t>2.</a:t>
            </a:r>
            <a:r>
              <a:rPr lang="ru-RU" b="1" dirty="0" smtClean="0"/>
              <a:t>Вариативность</a:t>
            </a:r>
            <a:r>
              <a:rPr lang="ru-RU" dirty="0" smtClean="0"/>
              <a:t> содержания программ начального общего и основного общего  образования (п.5-ООО,6-НОО). Вариативность дает школе возможность  выбирать, как именно формировать программы с учетом потребностей учеников.   Школы предлагают  обучающимся различные варианты  программ в рамках одного уровня образования.</a:t>
            </a:r>
          </a:p>
          <a:p>
            <a:r>
              <a:rPr lang="ru-RU" dirty="0" smtClean="0"/>
              <a:t>3.Возможно углублённое изучение отдельных предметов, в том числе за счет вариативности  образовательных программ (п. 6, 12-НОО, 9,11,20-ООО). Для этого на уровне основного образования добавили  предметные результаты на углубленном уровне для математики, информатики, физики, химии и биологии.</a:t>
            </a:r>
          </a:p>
          <a:p>
            <a:r>
              <a:rPr lang="ru-RU" dirty="0" smtClean="0"/>
              <a:t>4.Возможность для организаций, имеющих статус федеральной или</a:t>
            </a:r>
            <a:br>
              <a:rPr lang="ru-RU" dirty="0" smtClean="0"/>
            </a:br>
            <a:r>
              <a:rPr lang="ru-RU" dirty="0" smtClean="0"/>
              <a:t>региональной инновационной площадки, самостоятельно определять достижение промежуточных результатов по годам обучения (п. 6, 14-НОО, п.5,13-ООО).</a:t>
            </a:r>
          </a:p>
          <a:p>
            <a:r>
              <a:rPr lang="ru-RU" dirty="0" smtClean="0"/>
              <a:t>5.Срок получения начального общего образования для лиц, обучающихся по индивидуальным учебным планам, может быть сокращён (п. 17, 21).  Срок получения основного общего образования для лиц, обучающихся по индивидуальным учебным планам, может быть сокращён, для обучающихся по адаптированным программам - увеличен (п. 17, 21).</a:t>
            </a:r>
          </a:p>
          <a:p>
            <a:r>
              <a:rPr lang="ru-RU" dirty="0" smtClean="0"/>
              <a:t>6.Возможна реализация программы в сетевой форме (п.19 НОО и ООО)</a:t>
            </a:r>
          </a:p>
          <a:p>
            <a:r>
              <a:rPr lang="ru-RU" dirty="0" smtClean="0"/>
              <a:t>7.Возможно дифференцированное обучение (п.20 НОО и ООО), т.е –организация образовательной деятельности основанная на делении обучающихся на группы и различное построение учебного процесса в выделенных группах с учетом их успеваемости, образовательных потребностей и интересов, психического и физического здоровья, пола, общественных и профессиональных целей, в том числе </a:t>
            </a:r>
            <a:r>
              <a:rPr lang="ru-RU" dirty="0" err="1" smtClean="0"/>
              <a:t>обеспечивающией</a:t>
            </a:r>
            <a:r>
              <a:rPr lang="ru-RU" dirty="0" smtClean="0"/>
              <a:t> углубленное изучение отдельных предметных областей, учебных предметов. </a:t>
            </a:r>
          </a:p>
          <a:p>
            <a:r>
              <a:rPr lang="ru-RU" sz="3400" dirty="0" smtClean="0"/>
              <a:t>8.Необходимость разработки адаптированной программы основного общего образования.</a:t>
            </a:r>
            <a:br>
              <a:rPr lang="ru-RU" sz="3400" dirty="0" smtClean="0"/>
            </a:br>
            <a:endParaRPr lang="ru-RU" sz="3400" dirty="0" smtClean="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normAutofit/>
          </a:bodyPr>
          <a:lstStyle/>
          <a:p>
            <a:pPr algn="ctr">
              <a:buNone/>
            </a:pPr>
            <a:r>
              <a:rPr lang="ru-RU" sz="2400" dirty="0" smtClean="0"/>
              <a:t> </a:t>
            </a:r>
            <a:r>
              <a:rPr lang="ru-RU" sz="1800" b="1" dirty="0" smtClean="0"/>
              <a:t>Требование к структуре программы НОО и ООО</a:t>
            </a:r>
          </a:p>
          <a:p>
            <a:pPr algn="ctr">
              <a:buNone/>
            </a:pPr>
            <a:endParaRPr lang="ru-RU" dirty="0" smtClean="0"/>
          </a:p>
          <a:p>
            <a:pPr>
              <a:buNone/>
            </a:pPr>
            <a:endParaRPr lang="ru-RU" dirty="0"/>
          </a:p>
        </p:txBody>
      </p:sp>
      <p:graphicFrame>
        <p:nvGraphicFramePr>
          <p:cNvPr id="4" name="Таблица 3"/>
          <p:cNvGraphicFramePr>
            <a:graphicFrameLocks noGrp="1"/>
          </p:cNvGraphicFramePr>
          <p:nvPr/>
        </p:nvGraphicFramePr>
        <p:xfrm>
          <a:off x="214282" y="457200"/>
          <a:ext cx="8643998" cy="6131376"/>
        </p:xfrm>
        <a:graphic>
          <a:graphicData uri="http://schemas.openxmlformats.org/drawingml/2006/table">
            <a:tbl>
              <a:tblPr firstRow="1" bandRow="1">
                <a:tableStyleId>{5C22544A-7EE6-4342-B048-85BDC9FD1C3A}</a:tableStyleId>
              </a:tblPr>
              <a:tblGrid>
                <a:gridCol w="2643206"/>
                <a:gridCol w="3143272"/>
                <a:gridCol w="2857520"/>
              </a:tblGrid>
              <a:tr h="349431">
                <a:tc>
                  <a:txBody>
                    <a:bodyPr/>
                    <a:lstStyle/>
                    <a:p>
                      <a:r>
                        <a:rPr lang="ru-RU" dirty="0" smtClean="0"/>
                        <a:t>Было  НОО</a:t>
                      </a:r>
                      <a:endParaRPr lang="ru-RU" dirty="0"/>
                    </a:p>
                  </a:txBody>
                  <a:tcPr/>
                </a:tc>
                <a:tc>
                  <a:txBody>
                    <a:bodyPr/>
                    <a:lstStyle/>
                    <a:p>
                      <a:r>
                        <a:rPr lang="ru-RU" dirty="0" smtClean="0"/>
                        <a:t>Стало НОО</a:t>
                      </a:r>
                      <a:endParaRPr lang="ru-RU" dirty="0"/>
                    </a:p>
                  </a:txBody>
                  <a:tcPr>
                    <a:lnR w="12700" cap="flat" cmpd="sng" algn="ctr">
                      <a:solidFill>
                        <a:schemeClr val="tx1"/>
                      </a:solidFill>
                      <a:prstDash val="solid"/>
                      <a:round/>
                      <a:headEnd type="none" w="med" len="med"/>
                      <a:tailEnd type="none" w="med" len="med"/>
                    </a:lnR>
                  </a:tcPr>
                </a:tc>
                <a:tc>
                  <a:txBody>
                    <a:bodyPr/>
                    <a:lstStyle/>
                    <a:p>
                      <a:r>
                        <a:rPr lang="ru-RU" dirty="0" smtClean="0"/>
                        <a:t>Стало ООО</a:t>
                      </a:r>
                      <a:endParaRPr lang="ru-RU" dirty="0"/>
                    </a:p>
                  </a:txBody>
                  <a:tcPr>
                    <a:lnL w="12700" cap="flat" cmpd="sng" algn="ctr">
                      <a:solidFill>
                        <a:schemeClr val="tx1"/>
                      </a:solidFill>
                      <a:prstDash val="solid"/>
                      <a:round/>
                      <a:headEnd type="none" w="med" len="med"/>
                      <a:tailEnd type="none" w="med" len="med"/>
                    </a:lnL>
                  </a:tcPr>
                </a:tc>
              </a:tr>
              <a:tr h="1718037">
                <a:tc>
                  <a:txBody>
                    <a:bodyPr/>
                    <a:lstStyle/>
                    <a:p>
                      <a:r>
                        <a:rPr lang="ru-RU" sz="1100" b="1" i="0" dirty="0">
                          <a:solidFill>
                            <a:srgbClr val="44546A"/>
                          </a:solidFill>
                          <a:latin typeface="Calibri"/>
                        </a:rPr>
                        <a:t>Основная образовательная программа начального</a:t>
                      </a:r>
                      <a:br>
                        <a:rPr lang="ru-RU" sz="1100" b="1" i="0" dirty="0">
                          <a:solidFill>
                            <a:srgbClr val="44546A"/>
                          </a:solidFill>
                          <a:latin typeface="Calibri"/>
                        </a:rPr>
                      </a:br>
                      <a:r>
                        <a:rPr lang="ru-RU" sz="1100" b="1" i="0" dirty="0">
                          <a:solidFill>
                            <a:srgbClr val="44546A"/>
                          </a:solidFill>
                          <a:latin typeface="Calibri"/>
                        </a:rPr>
                        <a:t>общего образования</a:t>
                      </a:r>
                      <a:br>
                        <a:rPr lang="ru-RU" sz="1100" b="1" i="0" dirty="0">
                          <a:solidFill>
                            <a:srgbClr val="44546A"/>
                          </a:solidFill>
                          <a:latin typeface="Calibri"/>
                        </a:rPr>
                      </a:br>
                      <a:r>
                        <a:rPr lang="ru-RU" sz="1100" b="1" i="0" dirty="0">
                          <a:solidFill>
                            <a:srgbClr val="C00000"/>
                          </a:solidFill>
                          <a:latin typeface="Calibri"/>
                        </a:rPr>
                        <a:t>1. Целевой 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пояснительная записка;</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планируемые результаты;</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система оценки</a:t>
                      </a:r>
                      <a:endParaRPr lang="ru-RU" sz="1100" dirty="0"/>
                    </a:p>
                  </a:txBody>
                  <a:tcPr anchor="ctr"/>
                </a:tc>
                <a:tc>
                  <a:txBody>
                    <a:bodyPr/>
                    <a:lstStyle/>
                    <a:p>
                      <a:r>
                        <a:rPr lang="ru-RU" sz="1100" b="1" i="0" dirty="0">
                          <a:solidFill>
                            <a:srgbClr val="44546A"/>
                          </a:solidFill>
                          <a:latin typeface="Calibri"/>
                        </a:rPr>
                        <a:t>Программа начального общего образования</a:t>
                      </a:r>
                      <a:br>
                        <a:rPr lang="ru-RU" sz="1100" b="1" i="0" dirty="0">
                          <a:solidFill>
                            <a:srgbClr val="44546A"/>
                          </a:solidFill>
                          <a:latin typeface="Calibri"/>
                        </a:rPr>
                      </a:br>
                      <a:r>
                        <a:rPr lang="ru-RU" sz="1100" b="1" i="0" dirty="0">
                          <a:solidFill>
                            <a:srgbClr val="C00000"/>
                          </a:solidFill>
                          <a:latin typeface="Calibri"/>
                        </a:rPr>
                        <a:t>1. Целевой 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пояснительная </a:t>
                      </a:r>
                      <a:r>
                        <a:rPr lang="ru-RU" sz="1100" b="1" i="0" dirty="0" smtClean="0">
                          <a:solidFill>
                            <a:srgbClr val="44546A"/>
                          </a:solidFill>
                          <a:latin typeface="Calibri"/>
                        </a:rPr>
                        <a:t>записка</a:t>
                      </a:r>
                      <a:r>
                        <a:rPr lang="ru-RU" sz="1100" b="1" i="0" baseline="0" dirty="0" smtClean="0">
                          <a:solidFill>
                            <a:srgbClr val="44546A"/>
                          </a:solidFill>
                          <a:latin typeface="Calibri"/>
                        </a:rPr>
                        <a:t>. Сейчас в пояснительной записке не нужно указывать состав участников образовательных отношений и общие подходы к организации внеурочной </a:t>
                      </a:r>
                      <a:r>
                        <a:rPr lang="ru-RU" sz="1100" b="1" i="0" baseline="0" dirty="0" err="1" smtClean="0">
                          <a:solidFill>
                            <a:srgbClr val="44546A"/>
                          </a:solidFill>
                          <a:latin typeface="Calibri"/>
                        </a:rPr>
                        <a:t>д-ти</a:t>
                      </a:r>
                      <a:r>
                        <a:rPr lang="ru-RU" sz="1100" b="1" i="0" dirty="0">
                          <a:solidFill>
                            <a:srgbClr val="44546A"/>
                          </a:solidFill>
                          <a:latin typeface="Calibri"/>
                        </a:rPr>
                        <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планируемые результаты;</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система оценки</a:t>
                      </a:r>
                      <a:endParaRPr lang="ru-RU" sz="1100" dirty="0"/>
                    </a:p>
                  </a:txBody>
                  <a:tcPr anchor="ctr">
                    <a:lnR w="12700" cap="flat" cmpd="sng" algn="ctr">
                      <a:solidFill>
                        <a:schemeClr val="tx1"/>
                      </a:solidFill>
                      <a:prstDash val="solid"/>
                      <a:round/>
                      <a:headEnd type="none" w="med" len="med"/>
                      <a:tailEnd type="none" w="med" len="med"/>
                    </a:lnR>
                  </a:tcPr>
                </a:tc>
                <a:tc>
                  <a:txBody>
                    <a:bodyPr/>
                    <a:lstStyle/>
                    <a:p>
                      <a:r>
                        <a:rPr lang="ru-RU" sz="1100" b="1" i="0" dirty="0">
                          <a:solidFill>
                            <a:srgbClr val="44546A"/>
                          </a:solidFill>
                          <a:latin typeface="Calibri"/>
                        </a:rPr>
                        <a:t>Программа основного общего образования, в т.ч.</a:t>
                      </a:r>
                      <a:br>
                        <a:rPr lang="ru-RU" sz="1100" b="1" i="0" dirty="0">
                          <a:solidFill>
                            <a:srgbClr val="44546A"/>
                          </a:solidFill>
                          <a:latin typeface="Calibri"/>
                        </a:rPr>
                      </a:br>
                      <a:r>
                        <a:rPr lang="ru-RU" sz="1100" b="1" i="0" dirty="0">
                          <a:solidFill>
                            <a:srgbClr val="44546A"/>
                          </a:solidFill>
                          <a:latin typeface="Calibri"/>
                        </a:rPr>
                        <a:t>адаптированная,</a:t>
                      </a:r>
                      <a:br>
                        <a:rPr lang="ru-RU" sz="1100" b="1" i="0" dirty="0">
                          <a:solidFill>
                            <a:srgbClr val="44546A"/>
                          </a:solidFill>
                          <a:latin typeface="Calibri"/>
                        </a:rPr>
                      </a:br>
                      <a:r>
                        <a:rPr lang="ru-RU" sz="1100" b="1" i="0" dirty="0">
                          <a:solidFill>
                            <a:srgbClr val="C00000"/>
                          </a:solidFill>
                          <a:latin typeface="Calibri"/>
                        </a:rPr>
                        <a:t>1. Целевой 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пояснительная записка;</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планируемые результаты;</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система оценки</a:t>
                      </a:r>
                      <a:endParaRPr lang="ru-RU" sz="1100" dirty="0"/>
                    </a:p>
                  </a:txBody>
                  <a:tcPr anchor="ctr">
                    <a:lnL w="12700" cap="flat" cmpd="sng" algn="ctr">
                      <a:solidFill>
                        <a:schemeClr val="tx1"/>
                      </a:solidFill>
                      <a:prstDash val="solid"/>
                      <a:round/>
                      <a:headEnd type="none" w="med" len="med"/>
                      <a:tailEnd type="none" w="med" len="med"/>
                    </a:lnL>
                  </a:tcPr>
                </a:tc>
              </a:tr>
              <a:tr h="2329542">
                <a:tc>
                  <a:txBody>
                    <a:bodyPr/>
                    <a:lstStyle/>
                    <a:p>
                      <a:r>
                        <a:rPr lang="ru-RU" sz="1100" b="1" i="0" dirty="0" smtClean="0">
                          <a:solidFill>
                            <a:srgbClr val="C00000"/>
                          </a:solidFill>
                          <a:latin typeface="Calibri"/>
                        </a:rPr>
                        <a:t>2.Содержательный </a:t>
                      </a:r>
                      <a:r>
                        <a:rPr lang="ru-RU" sz="1100" b="1" i="0" dirty="0">
                          <a:solidFill>
                            <a:srgbClr val="C00000"/>
                          </a:solidFill>
                          <a:latin typeface="Calibri"/>
                        </a:rPr>
                        <a:t>раздел</a:t>
                      </a:r>
                      <a:br>
                        <a:rPr lang="ru-RU" sz="1100" b="1" i="0" dirty="0">
                          <a:solidFill>
                            <a:srgbClr val="C00000"/>
                          </a:solidFill>
                          <a:latin typeface="Calibri"/>
                        </a:rPr>
                      </a:br>
                      <a:r>
                        <a:rPr lang="ru-RU" sz="1100" b="0" i="0" dirty="0">
                          <a:solidFill>
                            <a:srgbClr val="C00000"/>
                          </a:solidFill>
                          <a:latin typeface="Calibri"/>
                        </a:rPr>
                        <a:t>- </a:t>
                      </a:r>
                      <a:r>
                        <a:rPr lang="ru-RU" sz="1100" b="1" i="0" dirty="0">
                          <a:solidFill>
                            <a:srgbClr val="C00000"/>
                          </a:solidFill>
                          <a:latin typeface="Calibri"/>
                        </a:rPr>
                        <a:t>программа формирования УУД;</a:t>
                      </a:r>
                      <a:br>
                        <a:rPr lang="ru-RU" sz="1100" b="1" i="0" dirty="0">
                          <a:solidFill>
                            <a:srgbClr val="C00000"/>
                          </a:solidFill>
                          <a:latin typeface="Calibri"/>
                        </a:rPr>
                      </a:br>
                      <a:r>
                        <a:rPr lang="ru-RU" sz="1100" b="0" i="0" dirty="0">
                          <a:solidFill>
                            <a:srgbClr val="C00000"/>
                          </a:solidFill>
                          <a:latin typeface="Calibri"/>
                        </a:rPr>
                        <a:t>- </a:t>
                      </a:r>
                      <a:r>
                        <a:rPr lang="ru-RU" sz="1100" b="1" i="0" dirty="0">
                          <a:solidFill>
                            <a:srgbClr val="C00000"/>
                          </a:solidFill>
                          <a:latin typeface="Calibri"/>
                        </a:rPr>
                        <a:t>программы отдельных учебных предметов, </a:t>
                      </a:r>
                      <a:r>
                        <a:rPr lang="ru-RU" sz="1100" b="1" i="0" dirty="0" smtClean="0">
                          <a:solidFill>
                            <a:srgbClr val="C00000"/>
                          </a:solidFill>
                          <a:latin typeface="Calibri"/>
                        </a:rPr>
                        <a:t>курсов</a:t>
                      </a:r>
                      <a:r>
                        <a:rPr lang="ru-RU" sz="1100" b="1" i="0" baseline="0" dirty="0" smtClean="0">
                          <a:solidFill>
                            <a:srgbClr val="C00000"/>
                          </a:solidFill>
                          <a:latin typeface="Calibri"/>
                        </a:rPr>
                        <a:t> </a:t>
                      </a:r>
                      <a:r>
                        <a:rPr lang="ru-RU" sz="1100" b="1" i="0" dirty="0" smtClean="0">
                          <a:solidFill>
                            <a:srgbClr val="C00000"/>
                          </a:solidFill>
                          <a:latin typeface="Calibri"/>
                        </a:rPr>
                        <a:t>и </a:t>
                      </a:r>
                      <a:r>
                        <a:rPr lang="ru-RU" sz="1100" b="1" i="0" dirty="0">
                          <a:solidFill>
                            <a:srgbClr val="C00000"/>
                          </a:solidFill>
                          <a:latin typeface="Calibri"/>
                        </a:rPr>
                        <a:t>курсов внеурочной деятельности;</a:t>
                      </a:r>
                      <a:br>
                        <a:rPr lang="ru-RU" sz="1100" b="1" i="0" dirty="0">
                          <a:solidFill>
                            <a:srgbClr val="C00000"/>
                          </a:solidFill>
                          <a:latin typeface="Calibri"/>
                        </a:rPr>
                      </a:br>
                      <a:r>
                        <a:rPr lang="ru-RU" sz="1100" b="0" i="0" dirty="0">
                          <a:solidFill>
                            <a:srgbClr val="C00000"/>
                          </a:solidFill>
                          <a:latin typeface="Calibri"/>
                        </a:rPr>
                        <a:t>- </a:t>
                      </a:r>
                      <a:r>
                        <a:rPr lang="ru-RU" sz="1100" b="1" i="0" dirty="0">
                          <a:solidFill>
                            <a:srgbClr val="C00000"/>
                          </a:solidFill>
                          <a:latin typeface="Calibri"/>
                        </a:rPr>
                        <a:t>рабочая программа воспитания;</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программа формирования экологической культуры,</a:t>
                      </a:r>
                      <a:br>
                        <a:rPr lang="ru-RU" sz="1100" b="1" i="0" dirty="0">
                          <a:solidFill>
                            <a:srgbClr val="44546A"/>
                          </a:solidFill>
                          <a:latin typeface="Calibri"/>
                        </a:rPr>
                      </a:br>
                      <a:r>
                        <a:rPr lang="ru-RU" sz="1100" b="1" i="0" dirty="0">
                          <a:solidFill>
                            <a:srgbClr val="44546A"/>
                          </a:solidFill>
                          <a:latin typeface="Calibri"/>
                        </a:rPr>
                        <a:t>здорового и безопасного образа жизни;</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программа коррекционной работы</a:t>
                      </a:r>
                      <a:endParaRPr lang="ru-RU" sz="1100" dirty="0"/>
                    </a:p>
                  </a:txBody>
                  <a:tcPr anchor="ctr"/>
                </a:tc>
                <a:tc>
                  <a:txBody>
                    <a:bodyPr/>
                    <a:lstStyle/>
                    <a:p>
                      <a:r>
                        <a:rPr lang="ru-RU" sz="1100" b="1" i="0" dirty="0" smtClean="0">
                          <a:solidFill>
                            <a:srgbClr val="C00000"/>
                          </a:solidFill>
                          <a:latin typeface="Calibri"/>
                        </a:rPr>
                        <a:t>2.Содержательный </a:t>
                      </a:r>
                      <a:r>
                        <a:rPr lang="ru-RU" sz="1100" b="1" i="0" dirty="0">
                          <a:solidFill>
                            <a:srgbClr val="C00000"/>
                          </a:solidFill>
                          <a:latin typeface="Calibri"/>
                        </a:rPr>
                        <a:t>раздел</a:t>
                      </a:r>
                      <a:br>
                        <a:rPr lang="ru-RU" sz="1100" b="1" i="0" dirty="0">
                          <a:solidFill>
                            <a:srgbClr val="C00000"/>
                          </a:solidFill>
                          <a:latin typeface="Calibri"/>
                        </a:rPr>
                      </a:br>
                      <a:r>
                        <a:rPr lang="ru-RU" sz="1100" b="0" i="0" dirty="0">
                          <a:solidFill>
                            <a:srgbClr val="C00000"/>
                          </a:solidFill>
                          <a:latin typeface="Calibri"/>
                        </a:rPr>
                        <a:t>- </a:t>
                      </a:r>
                      <a:r>
                        <a:rPr lang="ru-RU" sz="1100" b="1" i="0" dirty="0">
                          <a:solidFill>
                            <a:srgbClr val="C00000"/>
                          </a:solidFill>
                          <a:latin typeface="Calibri"/>
                        </a:rPr>
                        <a:t>рабочие программы учебных предметов, учебных</a:t>
                      </a:r>
                      <a:br>
                        <a:rPr lang="ru-RU" sz="1100" b="1" i="0" dirty="0">
                          <a:solidFill>
                            <a:srgbClr val="C00000"/>
                          </a:solidFill>
                          <a:latin typeface="Calibri"/>
                        </a:rPr>
                      </a:br>
                      <a:r>
                        <a:rPr lang="ru-RU" sz="1100" b="1" i="0" dirty="0">
                          <a:solidFill>
                            <a:srgbClr val="C00000"/>
                          </a:solidFill>
                          <a:latin typeface="Calibri"/>
                        </a:rPr>
                        <a:t>курсов (в том числе внеурочной деятельности),</a:t>
                      </a:r>
                      <a:br>
                        <a:rPr lang="ru-RU" sz="1100" b="1" i="0" dirty="0">
                          <a:solidFill>
                            <a:srgbClr val="C00000"/>
                          </a:solidFill>
                          <a:latin typeface="Calibri"/>
                        </a:rPr>
                      </a:br>
                      <a:r>
                        <a:rPr lang="ru-RU" sz="1100" b="1" i="0" dirty="0">
                          <a:solidFill>
                            <a:srgbClr val="C00000"/>
                          </a:solidFill>
                          <a:latin typeface="Calibri"/>
                        </a:rPr>
                        <a:t>учебных модулей;</a:t>
                      </a:r>
                      <a:br>
                        <a:rPr lang="ru-RU" sz="1100" b="1" i="0" dirty="0">
                          <a:solidFill>
                            <a:srgbClr val="C00000"/>
                          </a:solidFill>
                          <a:latin typeface="Calibri"/>
                        </a:rPr>
                      </a:br>
                      <a:r>
                        <a:rPr lang="ru-RU" sz="1100" b="0" i="0" dirty="0">
                          <a:solidFill>
                            <a:srgbClr val="C00000"/>
                          </a:solidFill>
                          <a:latin typeface="Calibri"/>
                        </a:rPr>
                        <a:t>- </a:t>
                      </a:r>
                      <a:r>
                        <a:rPr lang="ru-RU" sz="1100" b="1" i="0" dirty="0">
                          <a:solidFill>
                            <a:srgbClr val="C00000"/>
                          </a:solidFill>
                          <a:latin typeface="Calibri"/>
                        </a:rPr>
                        <a:t>программа формирования УУД;</a:t>
                      </a:r>
                      <a:br>
                        <a:rPr lang="ru-RU" sz="1100" b="1" i="0" dirty="0">
                          <a:solidFill>
                            <a:srgbClr val="C00000"/>
                          </a:solidFill>
                          <a:latin typeface="Calibri"/>
                        </a:rPr>
                      </a:br>
                      <a:r>
                        <a:rPr lang="ru-RU" sz="1100" b="0" i="0" dirty="0">
                          <a:solidFill>
                            <a:srgbClr val="C00000"/>
                          </a:solidFill>
                          <a:latin typeface="Calibri"/>
                        </a:rPr>
                        <a:t>- </a:t>
                      </a:r>
                      <a:r>
                        <a:rPr lang="ru-RU" sz="1100" b="1" i="0" dirty="0" smtClean="0">
                          <a:solidFill>
                            <a:srgbClr val="C00000"/>
                          </a:solidFill>
                          <a:latin typeface="Calibri"/>
                        </a:rPr>
                        <a:t>рабочая </a:t>
                      </a:r>
                      <a:r>
                        <a:rPr lang="ru-RU" sz="1100" b="1" i="0" dirty="0">
                          <a:solidFill>
                            <a:srgbClr val="C00000"/>
                          </a:solidFill>
                          <a:latin typeface="Calibri"/>
                        </a:rPr>
                        <a:t>программа </a:t>
                      </a:r>
                      <a:r>
                        <a:rPr lang="ru-RU" sz="1100" b="1" i="0" dirty="0" smtClean="0">
                          <a:solidFill>
                            <a:srgbClr val="C00000"/>
                          </a:solidFill>
                          <a:latin typeface="Calibri"/>
                        </a:rPr>
                        <a:t>воспитания</a:t>
                      </a:r>
                    </a:p>
                    <a:p>
                      <a:r>
                        <a:rPr lang="ru-RU" sz="1100" b="1" i="0" dirty="0" smtClean="0">
                          <a:solidFill>
                            <a:schemeClr val="tx1"/>
                          </a:solidFill>
                          <a:latin typeface="Calibri"/>
                        </a:rPr>
                        <a:t>Отсутствуют программа формирования </a:t>
                      </a:r>
                      <a:r>
                        <a:rPr lang="ru-RU" sz="1100" b="1" i="0" dirty="0" err="1" smtClean="0">
                          <a:solidFill>
                            <a:schemeClr val="tx1"/>
                          </a:solidFill>
                          <a:latin typeface="Calibri"/>
                        </a:rPr>
                        <a:t>экологич.культуры,здорового</a:t>
                      </a:r>
                      <a:r>
                        <a:rPr lang="ru-RU" sz="1100" b="1" i="0" dirty="0" smtClean="0">
                          <a:solidFill>
                            <a:schemeClr val="tx1"/>
                          </a:solidFill>
                          <a:latin typeface="Calibri"/>
                        </a:rPr>
                        <a:t> и безопасного образа жизни, программа коррекционной работы.</a:t>
                      </a:r>
                      <a:r>
                        <a:rPr lang="ru-RU" sz="1100" b="1" i="0" baseline="0" dirty="0" smtClean="0">
                          <a:solidFill>
                            <a:schemeClr val="tx1"/>
                          </a:solidFill>
                          <a:latin typeface="Calibri"/>
                        </a:rPr>
                        <a:t> Последняя разрабатывается если  в школе обучаются дети с ОВЗ.</a:t>
                      </a:r>
                      <a:endParaRPr lang="ru-RU" sz="1100" dirty="0">
                        <a:solidFill>
                          <a:schemeClr val="tx1"/>
                        </a:solidFill>
                      </a:endParaRPr>
                    </a:p>
                  </a:txBody>
                  <a:tcPr anchor="ctr">
                    <a:lnR w="12700" cap="flat" cmpd="sng" algn="ctr">
                      <a:solidFill>
                        <a:schemeClr val="tx1"/>
                      </a:solidFill>
                      <a:prstDash val="solid"/>
                      <a:round/>
                      <a:headEnd type="none" w="med" len="med"/>
                      <a:tailEnd type="none" w="med" len="med"/>
                    </a:lnR>
                  </a:tcPr>
                </a:tc>
                <a:tc>
                  <a:txBody>
                    <a:bodyPr/>
                    <a:lstStyle/>
                    <a:p>
                      <a:r>
                        <a:rPr lang="ru-RU" sz="1100" b="1" i="0" dirty="0" smtClean="0">
                          <a:solidFill>
                            <a:srgbClr val="C00000"/>
                          </a:solidFill>
                          <a:latin typeface="Calibri"/>
                        </a:rPr>
                        <a:t>Содержательный </a:t>
                      </a:r>
                      <a:r>
                        <a:rPr lang="ru-RU" sz="1100" b="1" i="0" dirty="0">
                          <a:solidFill>
                            <a:srgbClr val="C00000"/>
                          </a:solidFill>
                          <a:latin typeface="Calibri"/>
                        </a:rPr>
                        <a:t>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рабочие программы учебных предметов, </a:t>
                      </a:r>
                      <a:r>
                        <a:rPr lang="ru-RU" sz="1100" b="1" i="0" dirty="0" smtClean="0">
                          <a:solidFill>
                            <a:srgbClr val="44546A"/>
                          </a:solidFill>
                          <a:latin typeface="Calibri"/>
                        </a:rPr>
                        <a:t>учебных</a:t>
                      </a:r>
                      <a:r>
                        <a:rPr lang="ru-RU" sz="1100" b="1" i="0" baseline="0" dirty="0" smtClean="0">
                          <a:solidFill>
                            <a:srgbClr val="44546A"/>
                          </a:solidFill>
                          <a:latin typeface="Calibri"/>
                        </a:rPr>
                        <a:t> </a:t>
                      </a:r>
                      <a:r>
                        <a:rPr lang="ru-RU" sz="1100" b="1" i="0" dirty="0" smtClean="0">
                          <a:solidFill>
                            <a:srgbClr val="44546A"/>
                          </a:solidFill>
                          <a:latin typeface="Calibri"/>
                        </a:rPr>
                        <a:t>курсов </a:t>
                      </a:r>
                      <a:r>
                        <a:rPr lang="ru-RU" sz="1100" b="1" i="0" dirty="0">
                          <a:solidFill>
                            <a:srgbClr val="FF0000"/>
                          </a:solidFill>
                          <a:latin typeface="Calibri"/>
                        </a:rPr>
                        <a:t>(в том числе внеурочной деятельности</a:t>
                      </a:r>
                      <a:r>
                        <a:rPr lang="ru-RU" sz="1100" b="1" i="0" dirty="0" smtClean="0">
                          <a:solidFill>
                            <a:srgbClr val="FF0000"/>
                          </a:solidFill>
                          <a:latin typeface="Calibri"/>
                        </a:rPr>
                        <a:t>),</a:t>
                      </a:r>
                      <a:r>
                        <a:rPr lang="ru-RU" sz="1100" b="1" i="0" baseline="0" dirty="0" smtClean="0">
                          <a:solidFill>
                            <a:srgbClr val="FF0000"/>
                          </a:solidFill>
                          <a:latin typeface="Calibri"/>
                        </a:rPr>
                        <a:t> </a:t>
                      </a:r>
                      <a:r>
                        <a:rPr lang="ru-RU" sz="1100" b="1" i="0" dirty="0" smtClean="0">
                          <a:solidFill>
                            <a:srgbClr val="FF0000"/>
                          </a:solidFill>
                          <a:latin typeface="Calibri"/>
                        </a:rPr>
                        <a:t>учебных </a:t>
                      </a:r>
                      <a:r>
                        <a:rPr lang="ru-RU" sz="1100" b="1" i="0" dirty="0">
                          <a:solidFill>
                            <a:srgbClr val="FF0000"/>
                          </a:solidFill>
                          <a:latin typeface="Calibri"/>
                        </a:rPr>
                        <a:t>модулей;</a:t>
                      </a:r>
                      <a:r>
                        <a:rPr lang="ru-RU" sz="1100" b="1" i="0" dirty="0">
                          <a:solidFill>
                            <a:srgbClr val="44546A"/>
                          </a:solidFill>
                          <a:latin typeface="Calibri"/>
                        </a:rPr>
                        <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программа </a:t>
                      </a:r>
                      <a:r>
                        <a:rPr lang="ru-RU" sz="1100" b="1" i="0" dirty="0">
                          <a:solidFill>
                            <a:srgbClr val="FF0000"/>
                          </a:solidFill>
                          <a:latin typeface="Calibri"/>
                        </a:rPr>
                        <a:t>формирования УУД</a:t>
                      </a:r>
                      <a:r>
                        <a:rPr lang="ru-RU" sz="1100" b="1" i="0" dirty="0">
                          <a:solidFill>
                            <a:srgbClr val="44546A"/>
                          </a:solidFill>
                          <a:latin typeface="Calibri"/>
                        </a:rPr>
                        <a:t>;</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рабочая программа воспитания;</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программа коррекционной работы</a:t>
                      </a:r>
                      <a:endParaRPr lang="ru-RU" sz="1100" dirty="0"/>
                    </a:p>
                  </a:txBody>
                  <a:tcPr anchor="ctr">
                    <a:lnL w="12700" cap="flat" cmpd="sng" algn="ctr">
                      <a:solidFill>
                        <a:schemeClr val="tx1"/>
                      </a:solidFill>
                      <a:prstDash val="solid"/>
                      <a:round/>
                      <a:headEnd type="none" w="med" len="med"/>
                      <a:tailEnd type="none" w="med" len="med"/>
                    </a:lnL>
                  </a:tcPr>
                </a:tc>
              </a:tr>
              <a:tr h="1718037">
                <a:tc>
                  <a:txBody>
                    <a:bodyPr/>
                    <a:lstStyle/>
                    <a:p>
                      <a:r>
                        <a:rPr lang="ru-RU" sz="1100" b="1" i="0" dirty="0" smtClean="0">
                          <a:solidFill>
                            <a:srgbClr val="C00000"/>
                          </a:solidFill>
                          <a:latin typeface="Calibri"/>
                        </a:rPr>
                        <a:t>3.Организационный </a:t>
                      </a:r>
                      <a:r>
                        <a:rPr lang="ru-RU" sz="1100" b="1" i="0" dirty="0">
                          <a:solidFill>
                            <a:srgbClr val="C00000"/>
                          </a:solidFill>
                          <a:latin typeface="Calibri"/>
                        </a:rPr>
                        <a:t>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учебный план;</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план внеурочной деятельности;</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календарный учебный график;</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календарный план воспитательной работы;</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система условий реализации программы</a:t>
                      </a:r>
                      <a:endParaRPr lang="ru-RU" sz="1100" dirty="0"/>
                    </a:p>
                  </a:txBody>
                  <a:tcPr anchor="ctr"/>
                </a:tc>
                <a:tc>
                  <a:txBody>
                    <a:bodyPr/>
                    <a:lstStyle/>
                    <a:p>
                      <a:r>
                        <a:rPr lang="ru-RU" sz="1100" b="1" i="0" dirty="0" smtClean="0">
                          <a:solidFill>
                            <a:srgbClr val="C00000"/>
                          </a:solidFill>
                          <a:latin typeface="Calibri"/>
                        </a:rPr>
                        <a:t>3.Организационный </a:t>
                      </a:r>
                      <a:r>
                        <a:rPr lang="ru-RU" sz="1100" b="1" i="0" dirty="0">
                          <a:solidFill>
                            <a:srgbClr val="C00000"/>
                          </a:solidFill>
                          <a:latin typeface="Calibri"/>
                        </a:rPr>
                        <a:t>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учебный план;</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план внеурочной деятельности;</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календарный учебный график;</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календарный план воспитательной </a:t>
                      </a:r>
                      <a:r>
                        <a:rPr lang="ru-RU" sz="1100" b="1" i="0" dirty="0" smtClean="0">
                          <a:solidFill>
                            <a:srgbClr val="44546A"/>
                          </a:solidFill>
                          <a:latin typeface="Calibri"/>
                        </a:rPr>
                        <a:t>работы (включающий перечень событий и мероприятий воспитательной направленности);</a:t>
                      </a:r>
                      <a:r>
                        <a:rPr lang="ru-RU" sz="1100" b="1" i="0" dirty="0">
                          <a:solidFill>
                            <a:srgbClr val="44546A"/>
                          </a:solidFill>
                          <a:latin typeface="Calibri"/>
                        </a:rPr>
                        <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характеристика условий реализации программы</a:t>
                      </a:r>
                      <a:endParaRPr lang="ru-RU" sz="1100" dirty="0"/>
                    </a:p>
                  </a:txBody>
                  <a:tcPr anchor="ctr">
                    <a:lnR w="12700" cap="flat" cmpd="sng" algn="ctr">
                      <a:solidFill>
                        <a:schemeClr val="tx1"/>
                      </a:solidFill>
                      <a:prstDash val="solid"/>
                      <a:round/>
                      <a:headEnd type="none" w="med" len="med"/>
                      <a:tailEnd type="none" w="med" len="med"/>
                    </a:lnR>
                  </a:tcPr>
                </a:tc>
                <a:tc>
                  <a:txBody>
                    <a:bodyPr/>
                    <a:lstStyle/>
                    <a:p>
                      <a:r>
                        <a:rPr lang="ru-RU" sz="1100" b="1" i="0" dirty="0">
                          <a:solidFill>
                            <a:srgbClr val="C00000"/>
                          </a:solidFill>
                          <a:latin typeface="Calibri"/>
                        </a:rPr>
                        <a:t>Организационный раздел</a:t>
                      </a:r>
                      <a:br>
                        <a:rPr lang="ru-RU" sz="1100" b="1" i="0" dirty="0">
                          <a:solidFill>
                            <a:srgbClr val="C00000"/>
                          </a:solidFill>
                          <a:latin typeface="Calibri"/>
                        </a:rPr>
                      </a:br>
                      <a:r>
                        <a:rPr lang="ru-RU" sz="1100" b="0" i="0" dirty="0">
                          <a:solidFill>
                            <a:srgbClr val="44546A"/>
                          </a:solidFill>
                          <a:latin typeface="Calibri"/>
                        </a:rPr>
                        <a:t>- </a:t>
                      </a:r>
                      <a:r>
                        <a:rPr lang="ru-RU" sz="1100" b="1" i="0" dirty="0">
                          <a:solidFill>
                            <a:srgbClr val="44546A"/>
                          </a:solidFill>
                          <a:latin typeface="Calibri"/>
                        </a:rPr>
                        <a:t>учебный план;</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план внеурочной деятельности;</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календарный учебный график;</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44546A"/>
                          </a:solidFill>
                          <a:latin typeface="Calibri"/>
                        </a:rPr>
                        <a:t>календарный план воспитательной работы;</a:t>
                      </a:r>
                      <a:br>
                        <a:rPr lang="ru-RU" sz="1100" b="1" i="0" dirty="0">
                          <a:solidFill>
                            <a:srgbClr val="44546A"/>
                          </a:solidFill>
                          <a:latin typeface="Calibri"/>
                        </a:rPr>
                      </a:br>
                      <a:r>
                        <a:rPr lang="ru-RU" sz="1100" b="0" i="0" dirty="0">
                          <a:solidFill>
                            <a:srgbClr val="44546A"/>
                          </a:solidFill>
                          <a:latin typeface="Calibri"/>
                        </a:rPr>
                        <a:t>- </a:t>
                      </a:r>
                      <a:r>
                        <a:rPr lang="ru-RU" sz="1100" b="1" i="0" dirty="0">
                          <a:solidFill>
                            <a:srgbClr val="FF0000"/>
                          </a:solidFill>
                          <a:latin typeface="Calibri"/>
                        </a:rPr>
                        <a:t>характеристика условий реализации программы</a:t>
                      </a:r>
                      <a:endParaRPr lang="ru-RU" sz="1100" dirty="0">
                        <a:solidFill>
                          <a:srgbClr val="FF0000"/>
                        </a:solidFill>
                      </a:endParaRPr>
                    </a:p>
                  </a:txBody>
                  <a:tcPr anchor="ct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2852"/>
          </a:xfrm>
        </p:spPr>
        <p:txBody>
          <a:bodyPr>
            <a:noAutofit/>
          </a:bodyPr>
          <a:lstStyle/>
          <a:p>
            <a:r>
              <a:rPr lang="ru-RU" sz="1050" b="1" dirty="0" smtClean="0"/>
              <a:t>Структура рабочей программы ФГОС НОО и ООО </a:t>
            </a:r>
            <a:endParaRPr lang="ru-RU" sz="1050" b="1" dirty="0"/>
          </a:p>
        </p:txBody>
      </p:sp>
      <p:graphicFrame>
        <p:nvGraphicFramePr>
          <p:cNvPr id="4" name="Содержимое 3"/>
          <p:cNvGraphicFramePr>
            <a:graphicFrameLocks noGrp="1"/>
          </p:cNvGraphicFramePr>
          <p:nvPr>
            <p:ph idx="1"/>
          </p:nvPr>
        </p:nvGraphicFramePr>
        <p:xfrm>
          <a:off x="428623" y="466548"/>
          <a:ext cx="8358218" cy="5820188"/>
        </p:xfrm>
        <a:graphic>
          <a:graphicData uri="http://schemas.openxmlformats.org/drawingml/2006/table">
            <a:tbl>
              <a:tblPr firstRow="1" bandRow="1">
                <a:tableStyleId>{5C22544A-7EE6-4342-B048-85BDC9FD1C3A}</a:tableStyleId>
              </a:tblPr>
              <a:tblGrid>
                <a:gridCol w="3214683"/>
                <a:gridCol w="5143535"/>
              </a:tblGrid>
              <a:tr h="256179">
                <a:tc>
                  <a:txBody>
                    <a:bodyPr/>
                    <a:lstStyle/>
                    <a:p>
                      <a:r>
                        <a:rPr lang="ru-RU" sz="1200" dirty="0" smtClean="0"/>
                        <a:t>Было</a:t>
                      </a:r>
                      <a:endParaRPr lang="ru-RU" sz="1200" dirty="0"/>
                    </a:p>
                  </a:txBody>
                  <a:tcPr/>
                </a:tc>
                <a:tc>
                  <a:txBody>
                    <a:bodyPr/>
                    <a:lstStyle/>
                    <a:p>
                      <a:r>
                        <a:rPr lang="ru-RU" sz="1200" dirty="0" smtClean="0"/>
                        <a:t>Стало</a:t>
                      </a:r>
                      <a:endParaRPr lang="ru-RU" sz="1200" dirty="0"/>
                    </a:p>
                  </a:txBody>
                  <a:tcPr/>
                </a:tc>
              </a:tr>
              <a:tr h="391580">
                <a:tc>
                  <a:txBody>
                    <a:bodyPr/>
                    <a:lstStyle/>
                    <a:p>
                      <a:r>
                        <a:rPr lang="ru-RU" sz="1100" b="1" i="0" dirty="0" smtClean="0">
                          <a:solidFill>
                            <a:schemeClr val="tx1"/>
                          </a:solidFill>
                          <a:latin typeface="+mn-lt"/>
                        </a:rPr>
                        <a:t>Рабочие программы учебных предметов,</a:t>
                      </a:r>
                      <a:br>
                        <a:rPr lang="ru-RU" sz="1100" b="1" i="0" dirty="0" smtClean="0">
                          <a:solidFill>
                            <a:schemeClr val="tx1"/>
                          </a:solidFill>
                          <a:latin typeface="+mn-lt"/>
                        </a:rPr>
                      </a:br>
                      <a:r>
                        <a:rPr lang="ru-RU" sz="1100" b="1" i="0" dirty="0" smtClean="0">
                          <a:solidFill>
                            <a:schemeClr val="tx1"/>
                          </a:solidFill>
                          <a:latin typeface="+mn-lt"/>
                        </a:rPr>
                        <a:t>курсов должны содержать:</a:t>
                      </a:r>
                      <a:endParaRPr lang="ru-RU" sz="1100" dirty="0"/>
                    </a:p>
                  </a:txBody>
                  <a:tcPr/>
                </a:tc>
                <a:tc>
                  <a:txBody>
                    <a:bodyPr/>
                    <a:lstStyle/>
                    <a:p>
                      <a:r>
                        <a:rPr lang="ru-RU" sz="1100" b="1" i="0" dirty="0" smtClean="0">
                          <a:solidFill>
                            <a:schemeClr val="tx1"/>
                          </a:solidFill>
                          <a:latin typeface="+mn-lt"/>
                        </a:rPr>
                        <a:t>Рабочие программы учебных предметов,</a:t>
                      </a:r>
                      <a:br>
                        <a:rPr lang="ru-RU" sz="1100" b="1" i="0" dirty="0" smtClean="0">
                          <a:solidFill>
                            <a:schemeClr val="tx1"/>
                          </a:solidFill>
                          <a:latin typeface="+mn-lt"/>
                        </a:rPr>
                      </a:br>
                      <a:r>
                        <a:rPr lang="ru-RU" sz="1100" b="1" i="0" dirty="0" smtClean="0">
                          <a:solidFill>
                            <a:schemeClr val="tx1"/>
                          </a:solidFill>
                          <a:latin typeface="+mn-lt"/>
                        </a:rPr>
                        <a:t>курсов должны содержать:</a:t>
                      </a:r>
                      <a:endParaRPr lang="ru-RU" sz="1100" dirty="0"/>
                    </a:p>
                  </a:txBody>
                  <a:tcPr/>
                </a:tc>
              </a:tr>
              <a:tr h="798307">
                <a:tc>
                  <a:txBody>
                    <a:bodyPr/>
                    <a:lstStyle/>
                    <a:p>
                      <a:r>
                        <a:rPr lang="ru-RU" sz="1100" b="1" i="0" dirty="0" smtClean="0">
                          <a:solidFill>
                            <a:schemeClr val="tx1"/>
                          </a:solidFill>
                          <a:latin typeface="+mn-lt"/>
                        </a:rPr>
                        <a:t>- содержание учебного предмета, курса;</a:t>
                      </a:r>
                      <a:endParaRPr lang="ru-RU" sz="1100" dirty="0"/>
                    </a:p>
                  </a:txBody>
                  <a:tcPr/>
                </a:tc>
                <a:tc>
                  <a:txBody>
                    <a:bodyPr/>
                    <a:lstStyle/>
                    <a:p>
                      <a:r>
                        <a:rPr lang="ru-RU" sz="1100" b="1" i="0" dirty="0" smtClean="0">
                          <a:solidFill>
                            <a:schemeClr val="tx1"/>
                          </a:solidFill>
                          <a:latin typeface="+mn-lt"/>
                        </a:rPr>
                        <a:t>содержание учебного предмета, учебного курса </a:t>
                      </a:r>
                      <a:r>
                        <a:rPr lang="ru-RU" sz="1100" b="1" i="0" dirty="0" smtClean="0">
                          <a:solidFill>
                            <a:srgbClr val="44546A"/>
                          </a:solidFill>
                          <a:latin typeface="+mn-lt"/>
                        </a:rPr>
                        <a:t>(</a:t>
                      </a:r>
                      <a:r>
                        <a:rPr lang="ru-RU" sz="1100" b="1" i="0" dirty="0" smtClean="0">
                          <a:solidFill>
                            <a:srgbClr val="FF0000"/>
                          </a:solidFill>
                          <a:latin typeface="+mn-lt"/>
                        </a:rPr>
                        <a:t>в том числе внеурочной</a:t>
                      </a:r>
                      <a:r>
                        <a:rPr lang="ru-RU" sz="1100" b="1" i="0" dirty="0" smtClean="0">
                          <a:solidFill>
                            <a:srgbClr val="44546A"/>
                          </a:solidFill>
                          <a:latin typeface="+mn-lt"/>
                        </a:rPr>
                        <a:t/>
                      </a:r>
                      <a:br>
                        <a:rPr lang="ru-RU" sz="1100" b="1" i="0" dirty="0" smtClean="0">
                          <a:solidFill>
                            <a:srgbClr val="44546A"/>
                          </a:solidFill>
                          <a:latin typeface="+mn-lt"/>
                        </a:rPr>
                      </a:br>
                      <a:r>
                        <a:rPr lang="ru-RU" sz="1100" b="1" i="0" dirty="0" smtClean="0">
                          <a:solidFill>
                            <a:schemeClr val="tx1"/>
                          </a:solidFill>
                          <a:latin typeface="+mn-lt"/>
                        </a:rPr>
                        <a:t>деятельности), </a:t>
                      </a:r>
                      <a:r>
                        <a:rPr lang="ru-RU" sz="1100" b="1" i="0" dirty="0" smtClean="0">
                          <a:solidFill>
                            <a:srgbClr val="FF0000"/>
                          </a:solidFill>
                          <a:latin typeface="+mn-lt"/>
                        </a:rPr>
                        <a:t>учебного модуля;</a:t>
                      </a:r>
                      <a:r>
                        <a:rPr lang="ru-RU" sz="1100" b="1" i="0" dirty="0" smtClean="0">
                          <a:solidFill>
                            <a:srgbClr val="44546A"/>
                          </a:solidFill>
                          <a:latin typeface="+mn-lt"/>
                        </a:rPr>
                        <a:t/>
                      </a:r>
                      <a:br>
                        <a:rPr lang="ru-RU" sz="1100" b="1" i="0" dirty="0" smtClean="0">
                          <a:solidFill>
                            <a:srgbClr val="44546A"/>
                          </a:solidFill>
                          <a:latin typeface="+mn-lt"/>
                        </a:rPr>
                      </a:br>
                      <a:r>
                        <a:rPr lang="ru-RU" sz="1100" b="0" i="0" dirty="0" smtClean="0">
                          <a:solidFill>
                            <a:schemeClr val="tx1"/>
                          </a:solidFill>
                          <a:latin typeface="+mn-lt"/>
                        </a:rPr>
                        <a:t> </a:t>
                      </a:r>
                      <a:endParaRPr lang="ru-RU" sz="1100" dirty="0"/>
                    </a:p>
                  </a:txBody>
                  <a:tcPr/>
                </a:tc>
              </a:tr>
              <a:tr h="391580">
                <a:tc>
                  <a:txBody>
                    <a:bodyPr/>
                    <a:lstStyle/>
                    <a:p>
                      <a:r>
                        <a:rPr lang="ru-RU" sz="1100" b="1" i="0" dirty="0" smtClean="0">
                          <a:solidFill>
                            <a:schemeClr val="tx1"/>
                          </a:solidFill>
                          <a:latin typeface="+mn-lt"/>
                        </a:rPr>
                        <a:t>- планируемые результаты освоения</a:t>
                      </a:r>
                      <a:br>
                        <a:rPr lang="ru-RU" sz="1100" b="1" i="0" dirty="0" smtClean="0">
                          <a:solidFill>
                            <a:schemeClr val="tx1"/>
                          </a:solidFill>
                          <a:latin typeface="+mn-lt"/>
                        </a:rPr>
                      </a:br>
                      <a:r>
                        <a:rPr lang="ru-RU" sz="1100" b="1" i="0" dirty="0" smtClean="0">
                          <a:solidFill>
                            <a:schemeClr val="tx1"/>
                          </a:solidFill>
                          <a:latin typeface="+mn-lt"/>
                        </a:rPr>
                        <a:t>учебного предмета, курса;</a:t>
                      </a:r>
                      <a:endParaRPr lang="ru-RU" sz="1100" dirty="0"/>
                    </a:p>
                  </a:txBody>
                  <a:tcPr/>
                </a:tc>
                <a:tc>
                  <a:txBody>
                    <a:bodyPr/>
                    <a:lstStyle/>
                    <a:p>
                      <a:r>
                        <a:rPr lang="ru-RU" sz="1100" b="0" i="0" dirty="0" smtClean="0">
                          <a:solidFill>
                            <a:schemeClr val="tx1"/>
                          </a:solidFill>
                          <a:latin typeface="+mn-lt"/>
                        </a:rPr>
                        <a:t>- </a:t>
                      </a:r>
                      <a:r>
                        <a:rPr lang="ru-RU" sz="1100" b="1" i="0" dirty="0" smtClean="0">
                          <a:solidFill>
                            <a:schemeClr val="tx1"/>
                          </a:solidFill>
                          <a:latin typeface="+mn-lt"/>
                        </a:rPr>
                        <a:t>планируемые результаты освоения учебного предмета, учебного курса</a:t>
                      </a:r>
                      <a:r>
                        <a:rPr lang="ru-RU" sz="1100" b="1" i="0" dirty="0" smtClean="0">
                          <a:solidFill>
                            <a:srgbClr val="44546A"/>
                          </a:solidFill>
                          <a:latin typeface="+mn-lt"/>
                        </a:rPr>
                        <a:t> </a:t>
                      </a:r>
                      <a:r>
                        <a:rPr lang="ru-RU" sz="1100" b="1" i="0" dirty="0" smtClean="0">
                          <a:solidFill>
                            <a:srgbClr val="FF0000"/>
                          </a:solidFill>
                          <a:latin typeface="+mn-lt"/>
                        </a:rPr>
                        <a:t>(в</a:t>
                      </a:r>
                      <a:r>
                        <a:rPr lang="ru-RU" sz="1100" b="1" i="0" baseline="0" dirty="0" smtClean="0">
                          <a:solidFill>
                            <a:srgbClr val="FF0000"/>
                          </a:solidFill>
                          <a:latin typeface="+mn-lt"/>
                        </a:rPr>
                        <a:t> </a:t>
                      </a:r>
                      <a:r>
                        <a:rPr lang="ru-RU" sz="1100" b="1" i="0" dirty="0" smtClean="0">
                          <a:solidFill>
                            <a:srgbClr val="FF0000"/>
                          </a:solidFill>
                          <a:latin typeface="+mn-lt"/>
                        </a:rPr>
                        <a:t>том числе внеурочной деятельности), учебного модуля;</a:t>
                      </a:r>
                      <a:endParaRPr lang="ru-RU" sz="1100" dirty="0"/>
                    </a:p>
                  </a:txBody>
                  <a:tcPr/>
                </a:tc>
              </a:tr>
              <a:tr h="1958641">
                <a:tc>
                  <a:txBody>
                    <a:bodyPr/>
                    <a:lstStyle/>
                    <a:p>
                      <a:r>
                        <a:rPr lang="ru-RU" sz="1100" b="0" i="0" dirty="0" smtClean="0">
                          <a:solidFill>
                            <a:schemeClr val="tx1"/>
                          </a:solidFill>
                          <a:latin typeface="+mn-lt"/>
                        </a:rPr>
                        <a:t>-</a:t>
                      </a:r>
                      <a:r>
                        <a:rPr lang="ru-RU" sz="1100" b="1" i="0" dirty="0" smtClean="0">
                          <a:solidFill>
                            <a:schemeClr val="tx1"/>
                          </a:solidFill>
                          <a:latin typeface="+mn-lt"/>
                        </a:rPr>
                        <a:t>тематическое планирование</a:t>
                      </a:r>
                      <a:r>
                        <a:rPr lang="ru-RU" sz="1100" b="1" i="0" dirty="0" smtClean="0">
                          <a:solidFill>
                            <a:srgbClr val="44546A"/>
                          </a:solidFill>
                          <a:latin typeface="+mn-lt"/>
                        </a:rPr>
                        <a:t>, </a:t>
                      </a:r>
                      <a:r>
                        <a:rPr lang="ru-RU" sz="1100" b="1" i="0" dirty="0" smtClean="0">
                          <a:solidFill>
                            <a:srgbClr val="C00000"/>
                          </a:solidFill>
                          <a:latin typeface="+mn-lt"/>
                        </a:rPr>
                        <a:t>в том</a:t>
                      </a:r>
                      <a:br>
                        <a:rPr lang="ru-RU" sz="1100" b="1" i="0" dirty="0" smtClean="0">
                          <a:solidFill>
                            <a:srgbClr val="C00000"/>
                          </a:solidFill>
                          <a:latin typeface="+mn-lt"/>
                        </a:rPr>
                      </a:br>
                      <a:r>
                        <a:rPr lang="ru-RU" sz="1100" b="1" i="0" dirty="0" smtClean="0">
                          <a:solidFill>
                            <a:srgbClr val="C00000"/>
                          </a:solidFill>
                          <a:latin typeface="+mn-lt"/>
                        </a:rPr>
                        <a:t>числе с учётом рабочей программы</a:t>
                      </a:r>
                      <a:br>
                        <a:rPr lang="ru-RU" sz="1100" b="1" i="0" dirty="0" smtClean="0">
                          <a:solidFill>
                            <a:srgbClr val="C00000"/>
                          </a:solidFill>
                          <a:latin typeface="+mn-lt"/>
                        </a:rPr>
                      </a:br>
                      <a:r>
                        <a:rPr lang="ru-RU" sz="1100" b="1" i="0" dirty="0" smtClean="0">
                          <a:solidFill>
                            <a:srgbClr val="C00000"/>
                          </a:solidFill>
                          <a:latin typeface="+mn-lt"/>
                        </a:rPr>
                        <a:t>воспитания, </a:t>
                      </a:r>
                      <a:r>
                        <a:rPr lang="ru-RU" sz="1100" b="1" i="0" dirty="0" smtClean="0">
                          <a:solidFill>
                            <a:schemeClr val="tx1"/>
                          </a:solidFill>
                          <a:latin typeface="+mn-lt"/>
                        </a:rPr>
                        <a:t>с указанием количества</a:t>
                      </a:r>
                      <a:br>
                        <a:rPr lang="ru-RU" sz="1100" b="1" i="0" dirty="0" smtClean="0">
                          <a:solidFill>
                            <a:schemeClr val="tx1"/>
                          </a:solidFill>
                          <a:latin typeface="+mn-lt"/>
                        </a:rPr>
                      </a:br>
                      <a:r>
                        <a:rPr lang="ru-RU" sz="1100" b="1" i="0" dirty="0" smtClean="0">
                          <a:solidFill>
                            <a:schemeClr val="tx1"/>
                          </a:solidFill>
                          <a:latin typeface="+mn-lt"/>
                        </a:rPr>
                        <a:t>часов, отводимых на освоение каждой</a:t>
                      </a:r>
                      <a:br>
                        <a:rPr lang="ru-RU" sz="1100" b="1" i="0" dirty="0" smtClean="0">
                          <a:solidFill>
                            <a:schemeClr val="tx1"/>
                          </a:solidFill>
                          <a:latin typeface="+mn-lt"/>
                        </a:rPr>
                      </a:br>
                      <a:r>
                        <a:rPr lang="ru-RU" sz="1100" b="1" i="0" dirty="0" smtClean="0">
                          <a:solidFill>
                            <a:schemeClr val="tx1"/>
                          </a:solidFill>
                          <a:latin typeface="+mn-lt"/>
                        </a:rPr>
                        <a:t>темы.</a:t>
                      </a:r>
                      <a:endParaRPr lang="ru-RU" sz="1100" dirty="0"/>
                    </a:p>
                  </a:txBody>
                  <a:tcPr/>
                </a:tc>
                <a:tc>
                  <a:txBody>
                    <a:bodyPr/>
                    <a:lstStyle/>
                    <a:p>
                      <a:r>
                        <a:rPr lang="ru-RU" sz="1100" b="0" i="0" dirty="0" smtClean="0">
                          <a:solidFill>
                            <a:schemeClr val="tx1"/>
                          </a:solidFill>
                          <a:latin typeface="+mn-lt"/>
                        </a:rPr>
                        <a:t>- </a:t>
                      </a:r>
                      <a:r>
                        <a:rPr lang="ru-RU" sz="1100" b="1" i="0" dirty="0" smtClean="0">
                          <a:solidFill>
                            <a:schemeClr val="tx1"/>
                          </a:solidFill>
                          <a:latin typeface="+mn-lt"/>
                        </a:rPr>
                        <a:t>тематическое планирование с указанием количества </a:t>
                      </a:r>
                      <a:r>
                        <a:rPr lang="ru-RU" sz="1100" b="1" i="0" dirty="0" smtClean="0">
                          <a:solidFill>
                            <a:srgbClr val="FF0000"/>
                          </a:solidFill>
                          <a:latin typeface="+mn-lt"/>
                        </a:rPr>
                        <a:t>академических</a:t>
                      </a:r>
                      <a:r>
                        <a:rPr lang="ru-RU" sz="1100" b="1" i="0" baseline="0" dirty="0" smtClean="0">
                          <a:solidFill>
                            <a:srgbClr val="44546A"/>
                          </a:solidFill>
                          <a:latin typeface="+mn-lt"/>
                        </a:rPr>
                        <a:t> </a:t>
                      </a:r>
                      <a:r>
                        <a:rPr lang="ru-RU" sz="1100" b="1" i="0" dirty="0" smtClean="0">
                          <a:solidFill>
                            <a:schemeClr val="tx1"/>
                          </a:solidFill>
                          <a:latin typeface="+mn-lt"/>
                        </a:rPr>
                        <a:t>часов, отводимых на освоение каждой темы учебного предмета, учебного</a:t>
                      </a:r>
                      <a:r>
                        <a:rPr lang="ru-RU" sz="1100" b="1" i="0" baseline="0" dirty="0" smtClean="0">
                          <a:solidFill>
                            <a:srgbClr val="44546A"/>
                          </a:solidFill>
                          <a:latin typeface="+mn-lt"/>
                        </a:rPr>
                        <a:t> </a:t>
                      </a:r>
                      <a:r>
                        <a:rPr lang="ru-RU" sz="1100" b="1" i="0" dirty="0" smtClean="0">
                          <a:solidFill>
                            <a:schemeClr val="tx1"/>
                          </a:solidFill>
                          <a:latin typeface="+mn-lt"/>
                        </a:rPr>
                        <a:t>курса (</a:t>
                      </a:r>
                      <a:r>
                        <a:rPr lang="ru-RU" sz="1100" b="1" i="0" dirty="0" smtClean="0">
                          <a:solidFill>
                            <a:srgbClr val="FF0000"/>
                          </a:solidFill>
                          <a:latin typeface="+mn-lt"/>
                        </a:rPr>
                        <a:t>в том числе внеурочной деятельности), учебного модуля  </a:t>
                      </a:r>
                      <a:r>
                        <a:rPr lang="ru-RU" sz="1100" b="1" i="0" dirty="0" smtClean="0">
                          <a:solidFill>
                            <a:srgbClr val="44546A"/>
                          </a:solidFill>
                          <a:latin typeface="+mn-lt"/>
                        </a:rPr>
                        <a:t>и</a:t>
                      </a:r>
                      <a:r>
                        <a:rPr lang="ru-RU" sz="1100" b="1" i="0" baseline="0" dirty="0" smtClean="0">
                          <a:solidFill>
                            <a:srgbClr val="FF0000"/>
                          </a:solidFill>
                          <a:latin typeface="+mn-lt"/>
                        </a:rPr>
                        <a:t> </a:t>
                      </a:r>
                      <a:r>
                        <a:rPr lang="ru-RU" sz="1100" b="1" i="0" dirty="0" smtClean="0">
                          <a:solidFill>
                            <a:srgbClr val="FF0000"/>
                          </a:solidFill>
                          <a:latin typeface="+mn-lt"/>
                        </a:rPr>
                        <a:t>возможность использования по этой теме электронных (цифровых)</a:t>
                      </a:r>
                      <a:r>
                        <a:rPr lang="ru-RU" sz="1100" b="1" i="0" baseline="0" dirty="0" smtClean="0">
                          <a:solidFill>
                            <a:srgbClr val="FF0000"/>
                          </a:solidFill>
                          <a:latin typeface="+mn-lt"/>
                        </a:rPr>
                        <a:t> </a:t>
                      </a:r>
                      <a:r>
                        <a:rPr lang="ru-RU" sz="1100" b="1" i="0" dirty="0" smtClean="0">
                          <a:solidFill>
                            <a:srgbClr val="FF0000"/>
                          </a:solidFill>
                          <a:latin typeface="+mn-lt"/>
                        </a:rPr>
                        <a:t>образовательных ресурсов, являющихся учебно-методическими</a:t>
                      </a:r>
                      <a:r>
                        <a:rPr lang="ru-RU" sz="1100" b="1" i="0" baseline="0" dirty="0" smtClean="0">
                          <a:solidFill>
                            <a:srgbClr val="FF0000"/>
                          </a:solidFill>
                          <a:latin typeface="+mn-lt"/>
                        </a:rPr>
                        <a:t> </a:t>
                      </a:r>
                      <a:r>
                        <a:rPr lang="ru-RU" sz="1100" b="1" i="0" dirty="0" smtClean="0">
                          <a:solidFill>
                            <a:srgbClr val="FF0000"/>
                          </a:solidFill>
                          <a:latin typeface="+mn-lt"/>
                        </a:rPr>
                        <a:t>материалами (</a:t>
                      </a:r>
                      <a:r>
                        <a:rPr lang="ru-RU" sz="1100" b="1" i="0" dirty="0" err="1" smtClean="0">
                          <a:solidFill>
                            <a:srgbClr val="FF0000"/>
                          </a:solidFill>
                          <a:latin typeface="+mn-lt"/>
                        </a:rPr>
                        <a:t>мультимедийные</a:t>
                      </a:r>
                      <a:r>
                        <a:rPr lang="ru-RU" sz="1100" b="1" i="0" dirty="0" smtClean="0">
                          <a:solidFill>
                            <a:srgbClr val="FF0000"/>
                          </a:solidFill>
                          <a:latin typeface="+mn-lt"/>
                        </a:rPr>
                        <a:t>  программы, электронные</a:t>
                      </a:r>
                      <a:r>
                        <a:rPr lang="ru-RU" sz="1100" b="1" i="0" baseline="0" dirty="0" smtClean="0">
                          <a:solidFill>
                            <a:srgbClr val="FF0000"/>
                          </a:solidFill>
                          <a:latin typeface="+mn-lt"/>
                        </a:rPr>
                        <a:t> </a:t>
                      </a:r>
                      <a:r>
                        <a:rPr lang="ru-RU" sz="1100" b="1" i="0" dirty="0" smtClean="0">
                          <a:solidFill>
                            <a:srgbClr val="FF0000"/>
                          </a:solidFill>
                          <a:latin typeface="+mn-lt"/>
                        </a:rPr>
                        <a:t>учебники и</a:t>
                      </a:r>
                      <a:r>
                        <a:rPr lang="ru-RU" sz="1100" b="1" i="0" baseline="0" dirty="0" smtClean="0">
                          <a:solidFill>
                            <a:srgbClr val="FF0000"/>
                          </a:solidFill>
                          <a:latin typeface="+mn-lt"/>
                        </a:rPr>
                        <a:t> </a:t>
                      </a:r>
                      <a:r>
                        <a:rPr lang="ru-RU" sz="1100" b="1" i="0" dirty="0" smtClean="0">
                          <a:solidFill>
                            <a:srgbClr val="FF0000"/>
                          </a:solidFill>
                          <a:latin typeface="+mn-lt"/>
                        </a:rPr>
                        <a:t>задачники, электронные библиотеки, виртуальные лаборатории, игровые</a:t>
                      </a:r>
                      <a:r>
                        <a:rPr lang="ru-RU" sz="1100" b="1" i="0" baseline="0" dirty="0" smtClean="0">
                          <a:solidFill>
                            <a:srgbClr val="FF0000"/>
                          </a:solidFill>
                          <a:latin typeface="+mn-lt"/>
                        </a:rPr>
                        <a:t> </a:t>
                      </a:r>
                      <a:r>
                        <a:rPr lang="ru-RU" sz="1100" b="1" i="0" dirty="0" smtClean="0">
                          <a:solidFill>
                            <a:srgbClr val="FF0000"/>
                          </a:solidFill>
                          <a:latin typeface="+mn-lt"/>
                        </a:rPr>
                        <a:t>программы, коллекции цифровых</a:t>
                      </a:r>
                      <a:r>
                        <a:rPr lang="ru-RU" sz="1100" b="1" i="0" baseline="0" dirty="0" smtClean="0">
                          <a:solidFill>
                            <a:srgbClr val="FF0000"/>
                          </a:solidFill>
                          <a:latin typeface="+mn-lt"/>
                        </a:rPr>
                        <a:t> </a:t>
                      </a:r>
                      <a:r>
                        <a:rPr lang="ru-RU" sz="1100" b="1" i="0" dirty="0" smtClean="0">
                          <a:solidFill>
                            <a:srgbClr val="FF0000"/>
                          </a:solidFill>
                          <a:latin typeface="+mn-lt"/>
                        </a:rPr>
                        <a:t>образовательных ресурсов),</a:t>
                      </a:r>
                      <a:r>
                        <a:rPr lang="ru-RU" sz="1100" b="1" i="0" baseline="0" dirty="0" smtClean="0">
                          <a:solidFill>
                            <a:srgbClr val="FF0000"/>
                          </a:solidFill>
                          <a:latin typeface="+mn-lt"/>
                        </a:rPr>
                        <a:t> </a:t>
                      </a:r>
                      <a:r>
                        <a:rPr lang="ru-RU" sz="1100" b="1" i="0" dirty="0" smtClean="0">
                          <a:solidFill>
                            <a:srgbClr val="FF0000"/>
                          </a:solidFill>
                          <a:latin typeface="+mn-lt"/>
                        </a:rPr>
                        <a:t>используемыми для обучения и воспитания различных групп</a:t>
                      </a:r>
                      <a:r>
                        <a:rPr lang="ru-RU" sz="1100" b="1" i="0" baseline="0" dirty="0" smtClean="0">
                          <a:solidFill>
                            <a:srgbClr val="FF0000"/>
                          </a:solidFill>
                          <a:latin typeface="+mn-lt"/>
                        </a:rPr>
                        <a:t> </a:t>
                      </a:r>
                      <a:r>
                        <a:rPr lang="ru-RU" sz="1100" b="1" i="0" dirty="0" smtClean="0">
                          <a:solidFill>
                            <a:srgbClr val="FF0000"/>
                          </a:solidFill>
                          <a:latin typeface="+mn-lt"/>
                        </a:rPr>
                        <a:t>пользователей, представленными в электронном (цифровом ) виде и</a:t>
                      </a:r>
                      <a:r>
                        <a:rPr lang="ru-RU" sz="1100" b="1" i="0" baseline="0" dirty="0" smtClean="0">
                          <a:solidFill>
                            <a:srgbClr val="FF0000"/>
                          </a:solidFill>
                          <a:latin typeface="+mn-lt"/>
                        </a:rPr>
                        <a:t> </a:t>
                      </a:r>
                      <a:r>
                        <a:rPr lang="ru-RU" sz="1100" b="1" i="0" dirty="0" smtClean="0">
                          <a:solidFill>
                            <a:srgbClr val="FF0000"/>
                          </a:solidFill>
                          <a:latin typeface="+mn-lt"/>
                        </a:rPr>
                        <a:t>реализующими дидактические возможности ИКТ, содержание которых</a:t>
                      </a:r>
                      <a:br>
                        <a:rPr lang="ru-RU" sz="1100" b="1" i="0" dirty="0" smtClean="0">
                          <a:solidFill>
                            <a:srgbClr val="FF0000"/>
                          </a:solidFill>
                          <a:latin typeface="+mn-lt"/>
                        </a:rPr>
                      </a:br>
                      <a:r>
                        <a:rPr lang="ru-RU" sz="1100" b="1" i="0" dirty="0" smtClean="0">
                          <a:solidFill>
                            <a:srgbClr val="FF0000"/>
                          </a:solidFill>
                          <a:latin typeface="+mn-lt"/>
                        </a:rPr>
                        <a:t>соответствует законодательству об образовании  виде.</a:t>
                      </a:r>
                      <a:endParaRPr lang="ru-RU" sz="1100" dirty="0"/>
                    </a:p>
                  </a:txBody>
                  <a:tcPr/>
                </a:tc>
              </a:tr>
              <a:tr h="1776093">
                <a:tc>
                  <a:txBody>
                    <a:bodyPr/>
                    <a:lstStyle/>
                    <a:p>
                      <a:r>
                        <a:rPr lang="ru-RU" sz="1100" b="1" i="0" dirty="0" smtClean="0">
                          <a:solidFill>
                            <a:schemeClr val="tx1"/>
                          </a:solidFill>
                          <a:latin typeface="+mn-lt"/>
                        </a:rPr>
                        <a:t>Рабочие программы курсов внеурочной</a:t>
                      </a:r>
                      <a:br>
                        <a:rPr lang="ru-RU" sz="1100" b="1" i="0" dirty="0" smtClean="0">
                          <a:solidFill>
                            <a:schemeClr val="tx1"/>
                          </a:solidFill>
                          <a:latin typeface="+mn-lt"/>
                        </a:rPr>
                      </a:br>
                      <a:r>
                        <a:rPr lang="ru-RU" sz="1100" b="1" i="0" dirty="0" smtClean="0">
                          <a:solidFill>
                            <a:schemeClr val="tx1"/>
                          </a:solidFill>
                          <a:latin typeface="+mn-lt"/>
                        </a:rPr>
                        <a:t>деятельности должны содержать:</a:t>
                      </a:r>
                      <a:br>
                        <a:rPr lang="ru-RU" sz="1100" b="1" i="0" dirty="0" smtClean="0">
                          <a:solidFill>
                            <a:schemeClr val="tx1"/>
                          </a:solidFill>
                          <a:latin typeface="+mn-lt"/>
                        </a:rPr>
                      </a:br>
                      <a:r>
                        <a:rPr lang="ru-RU" sz="1100" b="1" i="0" dirty="0" smtClean="0">
                          <a:solidFill>
                            <a:schemeClr val="tx1"/>
                          </a:solidFill>
                          <a:latin typeface="+mn-lt"/>
                        </a:rPr>
                        <a:t>- результаты освоения курса внеурочной</a:t>
                      </a:r>
                      <a:br>
                        <a:rPr lang="ru-RU" sz="1100" b="1" i="0" dirty="0" smtClean="0">
                          <a:solidFill>
                            <a:schemeClr val="tx1"/>
                          </a:solidFill>
                          <a:latin typeface="+mn-lt"/>
                        </a:rPr>
                      </a:br>
                      <a:r>
                        <a:rPr lang="ru-RU" sz="1100" b="1" i="0" dirty="0" smtClean="0">
                          <a:solidFill>
                            <a:schemeClr val="tx1"/>
                          </a:solidFill>
                          <a:latin typeface="+mn-lt"/>
                        </a:rPr>
                        <a:t>деятельности;</a:t>
                      </a:r>
                      <a:br>
                        <a:rPr lang="ru-RU" sz="1100" b="1" i="0" dirty="0" smtClean="0">
                          <a:solidFill>
                            <a:schemeClr val="tx1"/>
                          </a:solidFill>
                          <a:latin typeface="+mn-lt"/>
                        </a:rPr>
                      </a:br>
                      <a:r>
                        <a:rPr lang="ru-RU" sz="1100" b="1" i="0" dirty="0" smtClean="0">
                          <a:solidFill>
                            <a:schemeClr val="tx1"/>
                          </a:solidFill>
                          <a:latin typeface="+mn-lt"/>
                        </a:rPr>
                        <a:t>- содержание курса внеурочной</a:t>
                      </a:r>
                      <a:br>
                        <a:rPr lang="ru-RU" sz="1100" b="1" i="0" dirty="0" smtClean="0">
                          <a:solidFill>
                            <a:schemeClr val="tx1"/>
                          </a:solidFill>
                          <a:latin typeface="+mn-lt"/>
                        </a:rPr>
                      </a:br>
                      <a:r>
                        <a:rPr lang="ru-RU" sz="1100" b="1" i="0" dirty="0" smtClean="0">
                          <a:solidFill>
                            <a:schemeClr val="tx1"/>
                          </a:solidFill>
                          <a:latin typeface="+mn-lt"/>
                        </a:rPr>
                        <a:t>деятельности с указанием форм</a:t>
                      </a:r>
                      <a:br>
                        <a:rPr lang="ru-RU" sz="1100" b="1" i="0" dirty="0" smtClean="0">
                          <a:solidFill>
                            <a:schemeClr val="tx1"/>
                          </a:solidFill>
                          <a:latin typeface="+mn-lt"/>
                        </a:rPr>
                      </a:br>
                      <a:r>
                        <a:rPr lang="ru-RU" sz="1100" b="1" i="0" dirty="0" smtClean="0">
                          <a:solidFill>
                            <a:schemeClr val="tx1"/>
                          </a:solidFill>
                          <a:latin typeface="+mn-lt"/>
                        </a:rPr>
                        <a:t>организации и видов деятельности;</a:t>
                      </a:r>
                      <a:br>
                        <a:rPr lang="ru-RU" sz="1100" b="1" i="0" dirty="0" smtClean="0">
                          <a:solidFill>
                            <a:schemeClr val="tx1"/>
                          </a:solidFill>
                          <a:latin typeface="+mn-lt"/>
                        </a:rPr>
                      </a:br>
                      <a:r>
                        <a:rPr lang="ru-RU" sz="1100" b="0" i="0" dirty="0" smtClean="0">
                          <a:solidFill>
                            <a:schemeClr val="tx1"/>
                          </a:solidFill>
                          <a:latin typeface="+mn-lt"/>
                        </a:rPr>
                        <a:t>- </a:t>
                      </a:r>
                      <a:r>
                        <a:rPr lang="ru-RU" sz="1100" b="1" i="0" dirty="0" smtClean="0">
                          <a:solidFill>
                            <a:schemeClr val="tx1"/>
                          </a:solidFill>
                          <a:latin typeface="+mn-lt"/>
                        </a:rPr>
                        <a:t>тематическое планирование,</a:t>
                      </a:r>
                      <a:r>
                        <a:rPr lang="ru-RU" sz="1100" b="1" i="0" dirty="0" smtClean="0">
                          <a:solidFill>
                            <a:srgbClr val="44546A"/>
                          </a:solidFill>
                          <a:latin typeface="+mn-lt"/>
                        </a:rPr>
                        <a:t> </a:t>
                      </a:r>
                      <a:r>
                        <a:rPr lang="ru-RU" sz="1100" b="1" i="0" dirty="0" smtClean="0">
                          <a:solidFill>
                            <a:srgbClr val="C00000"/>
                          </a:solidFill>
                          <a:latin typeface="+mn-lt"/>
                        </a:rPr>
                        <a:t>в том</a:t>
                      </a:r>
                      <a:br>
                        <a:rPr lang="ru-RU" sz="1100" b="1" i="0" dirty="0" smtClean="0">
                          <a:solidFill>
                            <a:srgbClr val="C00000"/>
                          </a:solidFill>
                          <a:latin typeface="+mn-lt"/>
                        </a:rPr>
                      </a:br>
                      <a:r>
                        <a:rPr lang="ru-RU" sz="1100" b="1" i="0" dirty="0" smtClean="0">
                          <a:solidFill>
                            <a:srgbClr val="C00000"/>
                          </a:solidFill>
                          <a:latin typeface="+mn-lt"/>
                        </a:rPr>
                        <a:t>числе с учётом рабочей программы</a:t>
                      </a:r>
                      <a:br>
                        <a:rPr lang="ru-RU" sz="1100" b="1" i="0" dirty="0" smtClean="0">
                          <a:solidFill>
                            <a:srgbClr val="C00000"/>
                          </a:solidFill>
                          <a:latin typeface="+mn-lt"/>
                        </a:rPr>
                      </a:br>
                      <a:r>
                        <a:rPr lang="ru-RU" sz="1100" b="1" i="0" dirty="0" smtClean="0">
                          <a:solidFill>
                            <a:srgbClr val="C00000"/>
                          </a:solidFill>
                          <a:latin typeface="+mn-lt"/>
                        </a:rPr>
                        <a:t>воспитания</a:t>
                      </a:r>
                      <a:r>
                        <a:rPr lang="ru-RU" sz="1100" b="1" i="0" dirty="0" smtClean="0">
                          <a:solidFill>
                            <a:srgbClr val="44546A"/>
                          </a:solidFill>
                          <a:latin typeface="+mn-lt"/>
                        </a:rPr>
                        <a:t>.</a:t>
                      </a:r>
                      <a:br>
                        <a:rPr lang="ru-RU" sz="1100" b="1" i="0" dirty="0" smtClean="0">
                          <a:solidFill>
                            <a:srgbClr val="44546A"/>
                          </a:solidFill>
                          <a:latin typeface="+mn-lt"/>
                        </a:rPr>
                      </a:br>
                      <a:r>
                        <a:rPr lang="ru-RU" sz="1100" b="1" i="0" dirty="0" smtClean="0">
                          <a:solidFill>
                            <a:srgbClr val="44546A"/>
                          </a:solidFill>
                          <a:latin typeface="+mn-lt"/>
                        </a:rPr>
                        <a:t>(19.5)</a:t>
                      </a:r>
                      <a:endParaRPr lang="ru-RU" sz="1100" dirty="0"/>
                    </a:p>
                  </a:txBody>
                  <a:tcPr/>
                </a:tc>
                <a:tc>
                  <a:txBody>
                    <a:bodyPr/>
                    <a:lstStyle/>
                    <a:p>
                      <a:pPr>
                        <a:buFontTx/>
                        <a:buChar char="-"/>
                      </a:pPr>
                      <a:r>
                        <a:rPr lang="ru-RU" sz="1100" b="1" i="0" dirty="0" smtClean="0">
                          <a:solidFill>
                            <a:srgbClr val="44546A"/>
                          </a:solidFill>
                          <a:latin typeface="+mn-lt"/>
                        </a:rPr>
                        <a:t>Рабочие программы </a:t>
                      </a:r>
                      <a:r>
                        <a:rPr lang="ru-RU" sz="1100" b="1" i="0" dirty="0" smtClean="0">
                          <a:solidFill>
                            <a:srgbClr val="C00000"/>
                          </a:solidFill>
                          <a:latin typeface="+mn-lt"/>
                        </a:rPr>
                        <a:t>учебных </a:t>
                      </a:r>
                      <a:r>
                        <a:rPr lang="ru-RU" sz="1100" b="1" i="0" dirty="0" smtClean="0">
                          <a:solidFill>
                            <a:schemeClr val="tx1"/>
                          </a:solidFill>
                          <a:latin typeface="+mn-lt"/>
                        </a:rPr>
                        <a:t>курсов внеурочной деятельности </a:t>
                      </a:r>
                      <a:r>
                        <a:rPr lang="ru-RU" sz="1100" b="1" i="0" dirty="0" smtClean="0">
                          <a:solidFill>
                            <a:srgbClr val="FF0000"/>
                          </a:solidFill>
                          <a:latin typeface="+mn-lt"/>
                        </a:rPr>
                        <a:t>также</a:t>
                      </a:r>
                      <a:r>
                        <a:rPr lang="ru-RU" sz="1100" b="1" i="0" dirty="0" smtClean="0">
                          <a:solidFill>
                            <a:srgbClr val="44546A"/>
                          </a:solidFill>
                          <a:latin typeface="+mn-lt"/>
                        </a:rPr>
                        <a:t> должны</a:t>
                      </a:r>
                      <a:br>
                        <a:rPr lang="ru-RU" sz="1100" b="1" i="0" dirty="0" smtClean="0">
                          <a:solidFill>
                            <a:srgbClr val="44546A"/>
                          </a:solidFill>
                          <a:latin typeface="+mn-lt"/>
                        </a:rPr>
                      </a:br>
                      <a:r>
                        <a:rPr lang="ru-RU" sz="1100" b="1" i="0" dirty="0" smtClean="0">
                          <a:solidFill>
                            <a:srgbClr val="44546A"/>
                          </a:solidFill>
                          <a:latin typeface="+mn-lt"/>
                        </a:rPr>
                        <a:t>содержать указание на форму проведения занятий.</a:t>
                      </a:r>
                    </a:p>
                    <a:p>
                      <a:pPr>
                        <a:buFontTx/>
                        <a:buNone/>
                      </a:pPr>
                      <a:r>
                        <a:rPr lang="ru-RU" sz="1100" b="1" i="0" dirty="0" smtClean="0">
                          <a:solidFill>
                            <a:srgbClr val="44546A"/>
                          </a:solidFill>
                          <a:latin typeface="+mn-lt"/>
                        </a:rPr>
                        <a:t>Рабочие программы учебных предметов, учебных курсов (в том числе</a:t>
                      </a:r>
                      <a:r>
                        <a:rPr lang="ru-RU" sz="1100" b="1" i="0" baseline="0" dirty="0" smtClean="0">
                          <a:solidFill>
                            <a:srgbClr val="44546A"/>
                          </a:solidFill>
                          <a:latin typeface="+mn-lt"/>
                        </a:rPr>
                        <a:t> </a:t>
                      </a:r>
                      <a:r>
                        <a:rPr lang="ru-RU" sz="1100" b="1" i="0" dirty="0" smtClean="0">
                          <a:solidFill>
                            <a:srgbClr val="44546A"/>
                          </a:solidFill>
                          <a:latin typeface="+mn-lt"/>
                        </a:rPr>
                        <a:t>внеурочной деятельности), учебных модулей  формируются с учётом рабочей</a:t>
                      </a:r>
                      <a:r>
                        <a:rPr lang="ru-RU" sz="1100" b="1" i="0" baseline="0" dirty="0" smtClean="0">
                          <a:solidFill>
                            <a:srgbClr val="44546A"/>
                          </a:solidFill>
                          <a:latin typeface="+mn-lt"/>
                        </a:rPr>
                        <a:t> </a:t>
                      </a:r>
                      <a:r>
                        <a:rPr lang="ru-RU" sz="1100" b="1" i="0" dirty="0" smtClean="0">
                          <a:solidFill>
                            <a:srgbClr val="44546A"/>
                          </a:solidFill>
                          <a:latin typeface="+mn-lt"/>
                        </a:rPr>
                        <a:t>программы воспитания (31.1) во всех разделах рабочей программы</a:t>
                      </a:r>
                      <a:r>
                        <a:rPr lang="ru-RU" sz="1100" b="1" i="0" baseline="0" dirty="0" smtClean="0">
                          <a:solidFill>
                            <a:srgbClr val="44546A"/>
                          </a:solidFill>
                          <a:latin typeface="+mn-lt"/>
                        </a:rPr>
                        <a:t> </a:t>
                      </a:r>
                      <a:r>
                        <a:rPr lang="ru-RU" sz="1100" b="1" i="0" dirty="0" smtClean="0">
                          <a:solidFill>
                            <a:srgbClr val="44546A"/>
                          </a:solidFill>
                          <a:latin typeface="+mn-lt"/>
                        </a:rPr>
                        <a:t> </a:t>
                      </a:r>
                      <a:endParaRPr lang="ru-RU" sz="1100" dirty="0" smtClean="0"/>
                    </a:p>
                    <a:p>
                      <a:endParaRPr lang="ru-RU" sz="11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r>
              <a:rPr lang="ru-RU" dirty="0" smtClean="0"/>
              <a:t/>
            </a:r>
            <a:br>
              <a:rPr lang="ru-RU" dirty="0" smtClean="0"/>
            </a:br>
            <a:r>
              <a:rPr lang="ru-RU" sz="1800" b="1" dirty="0" smtClean="0"/>
              <a:t>Требования к структуре программы НОО и ООО</a:t>
            </a:r>
            <a:r>
              <a:rPr lang="ru-RU" sz="1800" dirty="0" smtClean="0"/>
              <a:t/>
            </a:r>
            <a:br>
              <a:rPr lang="ru-RU" sz="1800" dirty="0" smtClean="0"/>
            </a:br>
            <a:endParaRPr lang="ru-RU" sz="1800" dirty="0"/>
          </a:p>
        </p:txBody>
      </p:sp>
      <p:sp>
        <p:nvSpPr>
          <p:cNvPr id="3" name="Содержимое 2"/>
          <p:cNvSpPr>
            <a:spLocks noGrp="1"/>
          </p:cNvSpPr>
          <p:nvPr>
            <p:ph idx="1"/>
          </p:nvPr>
        </p:nvSpPr>
        <p:spPr>
          <a:xfrm>
            <a:off x="457200" y="857232"/>
            <a:ext cx="8229600" cy="5268931"/>
          </a:xfrm>
        </p:spPr>
        <p:txBody>
          <a:bodyPr>
            <a:normAutofit fontScale="40000" lnSpcReduction="20000"/>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dirty="0" smtClean="0"/>
              <a:t>Программа формирования универсальных учебных действий должна содержать только 2 пункта:</a:t>
            </a:r>
          </a:p>
          <a:p>
            <a:pPr>
              <a:buNone/>
            </a:pPr>
            <a:endParaRPr lang="ru-RU" dirty="0" smtClean="0"/>
          </a:p>
          <a:p>
            <a:pPr>
              <a:buNone/>
            </a:pPr>
            <a:r>
              <a:rPr lang="ru-RU" dirty="0" smtClean="0"/>
              <a:t/>
            </a:r>
            <a:br>
              <a:rPr lang="ru-RU" dirty="0" smtClean="0"/>
            </a:br>
            <a:r>
              <a:rPr lang="ru-RU" dirty="0" smtClean="0"/>
              <a:t>- описание взаимосвязи универсальных учебных действий с содержанием учебных</a:t>
            </a:r>
            <a:br>
              <a:rPr lang="ru-RU" dirty="0" smtClean="0"/>
            </a:br>
            <a:r>
              <a:rPr lang="ru-RU" dirty="0" smtClean="0"/>
              <a:t>предметов (было и раньше);</a:t>
            </a:r>
            <a:br>
              <a:rPr lang="ru-RU" dirty="0" smtClean="0"/>
            </a:br>
            <a:r>
              <a:rPr lang="ru-RU" dirty="0" smtClean="0"/>
              <a:t>- характеристику регулятивных, познавательных, коммуникативных универсальных учебных</a:t>
            </a:r>
            <a:br>
              <a:rPr lang="ru-RU" dirty="0" smtClean="0"/>
            </a:br>
            <a:r>
              <a:rPr lang="ru-RU" dirty="0" smtClean="0"/>
              <a:t>действий обучающихся (было ещё и личностных);</a:t>
            </a:r>
            <a:br>
              <a:rPr lang="ru-RU" dirty="0" smtClean="0"/>
            </a:br>
            <a:r>
              <a:rPr lang="ru-RU" dirty="0" smtClean="0"/>
              <a:t>Описание ценностных ориентиров содержания образования при получении НОО, типовые</a:t>
            </a:r>
            <a:br>
              <a:rPr lang="ru-RU" dirty="0" smtClean="0"/>
            </a:br>
            <a:r>
              <a:rPr lang="ru-RU" dirty="0" smtClean="0"/>
              <a:t>задачи формирования личностных, регулятивных, познавательных, коммуникативных УУД,</a:t>
            </a:r>
            <a:br>
              <a:rPr lang="ru-RU" dirty="0" smtClean="0"/>
            </a:br>
            <a:r>
              <a:rPr lang="ru-RU" dirty="0" smtClean="0"/>
              <a:t>описание преемственности программы формирования УУД при переходе от дошкольного к</a:t>
            </a:r>
            <a:br>
              <a:rPr lang="ru-RU" dirty="0" smtClean="0"/>
            </a:br>
            <a:r>
              <a:rPr lang="ru-RU" dirty="0" smtClean="0"/>
              <a:t>начальному общему образованию (было ранее) – не требуется (п. 31.2)</a:t>
            </a:r>
            <a:br>
              <a:rPr lang="ru-RU" dirty="0" smtClean="0"/>
            </a:b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285720" y="714356"/>
          <a:ext cx="8572560" cy="6177916"/>
        </p:xfrm>
        <a:graphic>
          <a:graphicData uri="http://schemas.openxmlformats.org/drawingml/2006/table">
            <a:tbl>
              <a:tblPr firstRow="1" bandRow="1">
                <a:tableStyleId>{5C22544A-7EE6-4342-B048-85BDC9FD1C3A}</a:tableStyleId>
              </a:tblPr>
              <a:tblGrid>
                <a:gridCol w="4286280"/>
                <a:gridCol w="4286280"/>
              </a:tblGrid>
              <a:tr h="374419">
                <a:tc>
                  <a:txBody>
                    <a:bodyPr/>
                    <a:lstStyle/>
                    <a:p>
                      <a:r>
                        <a:rPr lang="ru-RU" dirty="0" smtClean="0"/>
                        <a:t>Было</a:t>
                      </a:r>
                      <a:endParaRPr lang="ru-RU" dirty="0"/>
                    </a:p>
                  </a:txBody>
                  <a:tcPr/>
                </a:tc>
                <a:tc>
                  <a:txBody>
                    <a:bodyPr/>
                    <a:lstStyle/>
                    <a:p>
                      <a:r>
                        <a:rPr lang="ru-RU" dirty="0" smtClean="0"/>
                        <a:t>Стало</a:t>
                      </a:r>
                      <a:endParaRPr lang="ru-RU" dirty="0"/>
                    </a:p>
                  </a:txBody>
                  <a:tcPr/>
                </a:tc>
              </a:tr>
              <a:tr h="374419">
                <a:tc>
                  <a:txBody>
                    <a:bodyPr/>
                    <a:lstStyle/>
                    <a:p>
                      <a:r>
                        <a:rPr lang="ru-RU" dirty="0" smtClean="0"/>
                        <a:t>Программа развития</a:t>
                      </a:r>
                      <a:r>
                        <a:rPr lang="ru-RU" baseline="0" dirty="0" smtClean="0"/>
                        <a:t> УУД</a:t>
                      </a:r>
                      <a:endParaRPr lang="ru-RU" dirty="0"/>
                    </a:p>
                  </a:txBody>
                  <a:tcPr/>
                </a:tc>
                <a:tc>
                  <a:txBody>
                    <a:bodyPr/>
                    <a:lstStyle/>
                    <a:p>
                      <a:r>
                        <a:rPr lang="ru-RU" dirty="0" smtClean="0"/>
                        <a:t>Программа </a:t>
                      </a:r>
                      <a:r>
                        <a:rPr lang="ru-RU" dirty="0" smtClean="0">
                          <a:solidFill>
                            <a:srgbClr val="FF0000"/>
                          </a:solidFill>
                        </a:rPr>
                        <a:t>формирования</a:t>
                      </a:r>
                      <a:r>
                        <a:rPr lang="ru-RU" baseline="0" dirty="0" smtClean="0"/>
                        <a:t> УУД</a:t>
                      </a:r>
                      <a:endParaRPr lang="ru-RU" dirty="0"/>
                    </a:p>
                  </a:txBody>
                  <a:tcPr/>
                </a:tc>
              </a:tr>
              <a:tr h="5429078">
                <a:tc>
                  <a:txBody>
                    <a:bodyPr/>
                    <a:lstStyle/>
                    <a:p>
                      <a:r>
                        <a:rPr lang="ru-RU" sz="1800" b="0" i="0" kern="1200" dirty="0" smtClean="0">
                          <a:solidFill>
                            <a:schemeClr val="dk1"/>
                          </a:solidFill>
                          <a:latin typeface="+mn-lt"/>
                          <a:ea typeface="+mn-ea"/>
                          <a:cs typeface="+mn-cs"/>
                        </a:rPr>
                        <a:t>-описание ценностных ориентиров</a:t>
                      </a:r>
                    </a:p>
                    <a:p>
                      <a:r>
                        <a:rPr lang="ru-RU" sz="1800" b="0" i="0" kern="1200" dirty="0" smtClean="0">
                          <a:solidFill>
                            <a:schemeClr val="dk1"/>
                          </a:solidFill>
                          <a:latin typeface="+mn-lt"/>
                          <a:ea typeface="+mn-ea"/>
                          <a:cs typeface="+mn-cs"/>
                        </a:rPr>
                        <a:t> -содержания образования при получении начального общего образования;</a:t>
                      </a:r>
                    </a:p>
                    <a:p>
                      <a:r>
                        <a:rPr lang="ru-RU" sz="1800" b="0" i="0" kern="1200" dirty="0" smtClean="0">
                          <a:solidFill>
                            <a:srgbClr val="FF0000"/>
                          </a:solidFill>
                          <a:latin typeface="+mn-lt"/>
                          <a:ea typeface="+mn-ea"/>
                          <a:cs typeface="+mn-cs"/>
                        </a:rPr>
                        <a:t>-связь универсальных учебных действий с содержанием учебных предметов;</a:t>
                      </a:r>
                    </a:p>
                    <a:p>
                      <a:r>
                        <a:rPr lang="ru-RU" sz="1800" b="0" i="0" kern="1200" dirty="0" smtClean="0">
                          <a:solidFill>
                            <a:srgbClr val="FF0000"/>
                          </a:solidFill>
                          <a:latin typeface="+mn-lt"/>
                          <a:ea typeface="+mn-ea"/>
                          <a:cs typeface="+mn-cs"/>
                        </a:rPr>
                        <a:t>-характеристики</a:t>
                      </a:r>
                      <a:r>
                        <a:rPr lang="ru-RU" sz="1800" b="0" i="0" kern="1200" dirty="0" smtClean="0">
                          <a:solidFill>
                            <a:schemeClr val="dk1"/>
                          </a:solidFill>
                          <a:latin typeface="+mn-lt"/>
                          <a:ea typeface="+mn-ea"/>
                          <a:cs typeface="+mn-cs"/>
                        </a:rPr>
                        <a:t> личностных, </a:t>
                      </a:r>
                      <a:r>
                        <a:rPr lang="ru-RU" sz="1800" b="0" i="0" kern="1200" dirty="0" smtClean="0">
                          <a:solidFill>
                            <a:srgbClr val="FF0000"/>
                          </a:solidFill>
                          <a:latin typeface="+mn-lt"/>
                          <a:ea typeface="+mn-ea"/>
                          <a:cs typeface="+mn-cs"/>
                        </a:rPr>
                        <a:t>регулятивных, познавательных, коммуникативных универсальных учебных действий обучающихся;</a:t>
                      </a:r>
                    </a:p>
                    <a:p>
                      <a:r>
                        <a:rPr lang="ru-RU" sz="1800" b="0" i="0" kern="1200" dirty="0" smtClean="0">
                          <a:solidFill>
                            <a:schemeClr val="dk1"/>
                          </a:solidFill>
                          <a:latin typeface="+mn-lt"/>
                          <a:ea typeface="+mn-ea"/>
                          <a:cs typeface="+mn-cs"/>
                        </a:rPr>
                        <a:t>-типовые задачи формирования личностных, регулятивных, познавательных, коммуникативных универсальных учебных действий;</a:t>
                      </a:r>
                    </a:p>
                    <a:p>
                      <a:r>
                        <a:rPr lang="ru-RU" sz="1800" b="0" i="0" kern="1200" dirty="0" smtClean="0">
                          <a:solidFill>
                            <a:schemeClr val="dk1"/>
                          </a:solidFill>
                          <a:latin typeface="+mn-lt"/>
                          <a:ea typeface="+mn-ea"/>
                          <a:cs typeface="+mn-cs"/>
                        </a:rPr>
                        <a:t>-описание преемственности программы формирования универсальных учебных действий при переходе от дошкольного к начальному общему образованию.</a:t>
                      </a:r>
                    </a:p>
                    <a:p>
                      <a:endParaRPr lang="ru-RU" dirty="0"/>
                    </a:p>
                  </a:txBody>
                  <a:tcPr/>
                </a:tc>
                <a:tc>
                  <a:txBody>
                    <a:bodyPr/>
                    <a:lstStyle/>
                    <a:p>
                      <a:r>
                        <a:rPr lang="ru-RU" dirty="0" smtClean="0"/>
                        <a:t>НОО и ООО-описание взаимосвязи УУД с содержанием учебных предметов;</a:t>
                      </a:r>
                    </a:p>
                    <a:p>
                      <a:r>
                        <a:rPr lang="ru-RU" dirty="0" smtClean="0"/>
                        <a:t>-НОО: характеристики регулятивных,</a:t>
                      </a:r>
                      <a:r>
                        <a:rPr lang="ru-RU" baseline="0" dirty="0" smtClean="0"/>
                        <a:t> познавательных, коммуникативных УУД обучающихся.</a:t>
                      </a:r>
                    </a:p>
                    <a:p>
                      <a:r>
                        <a:rPr lang="ru-RU" baseline="0" dirty="0" smtClean="0"/>
                        <a:t>ООО:</a:t>
                      </a:r>
                      <a:r>
                        <a:rPr lang="ru-RU" dirty="0" smtClean="0"/>
                        <a:t>- описание особенностей реализации основных направлений и форм </a:t>
                      </a:r>
                      <a:r>
                        <a:rPr lang="ru-RU" dirty="0" err="1" smtClean="0"/>
                        <a:t>учебно</a:t>
                      </a:r>
                      <a:r>
                        <a:rPr lang="ru-RU" dirty="0" smtClean="0"/>
                        <a:t>-</a:t>
                      </a:r>
                      <a:br>
                        <a:rPr lang="ru-RU" dirty="0" smtClean="0"/>
                      </a:br>
                      <a:r>
                        <a:rPr lang="ru-RU" dirty="0" smtClean="0"/>
                        <a:t>исследовательской деятельности в рамках урочной и внеурочной деятельности </a:t>
                      </a:r>
                      <a:endParaRPr lang="ru-RU" baseline="0" dirty="0" smtClean="0"/>
                    </a:p>
                    <a:p>
                      <a:endParaRPr lang="ru-RU"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fontScale="90000"/>
          </a:bodyPr>
          <a:lstStyle/>
          <a:p>
            <a:r>
              <a:rPr lang="ru-RU" sz="1600" b="1" dirty="0" smtClean="0"/>
              <a:t>Рабочая программа воспитания</a:t>
            </a:r>
            <a:br>
              <a:rPr lang="ru-RU" sz="1600" b="1" dirty="0" smtClean="0"/>
            </a:br>
            <a:r>
              <a:rPr lang="ru-RU" sz="1600" b="1" dirty="0" smtClean="0"/>
              <a:t/>
            </a:r>
            <a:br>
              <a:rPr lang="ru-RU" sz="1600" b="1" dirty="0" smtClean="0"/>
            </a:br>
            <a:endParaRPr lang="ru-RU" sz="1600" b="1" dirty="0"/>
          </a:p>
        </p:txBody>
      </p:sp>
      <p:graphicFrame>
        <p:nvGraphicFramePr>
          <p:cNvPr id="4" name="Содержимое 3"/>
          <p:cNvGraphicFramePr>
            <a:graphicFrameLocks noGrp="1"/>
          </p:cNvGraphicFramePr>
          <p:nvPr>
            <p:ph idx="1"/>
          </p:nvPr>
        </p:nvGraphicFramePr>
        <p:xfrm>
          <a:off x="0" y="285729"/>
          <a:ext cx="9144000" cy="6632233"/>
        </p:xfrm>
        <a:graphic>
          <a:graphicData uri="http://schemas.openxmlformats.org/drawingml/2006/table">
            <a:tbl>
              <a:tblPr firstRow="1" bandRow="1">
                <a:tableStyleId>{5C22544A-7EE6-4342-B048-85BDC9FD1C3A}</a:tableStyleId>
              </a:tblPr>
              <a:tblGrid>
                <a:gridCol w="4572000"/>
                <a:gridCol w="4572000"/>
              </a:tblGrid>
              <a:tr h="214313">
                <a:tc>
                  <a:txBody>
                    <a:bodyPr/>
                    <a:lstStyle/>
                    <a:p>
                      <a:r>
                        <a:rPr lang="ru-RU" sz="1200" dirty="0" smtClean="0"/>
                        <a:t>Было </a:t>
                      </a:r>
                      <a:endParaRPr lang="ru-RU" sz="1200" dirty="0"/>
                    </a:p>
                  </a:txBody>
                  <a:tcPr/>
                </a:tc>
                <a:tc>
                  <a:txBody>
                    <a:bodyPr/>
                    <a:lstStyle/>
                    <a:p>
                      <a:r>
                        <a:rPr lang="ru-RU" sz="1200" dirty="0" smtClean="0"/>
                        <a:t>Стало</a:t>
                      </a:r>
                      <a:endParaRPr lang="ru-RU" sz="1200" dirty="0"/>
                    </a:p>
                  </a:txBody>
                  <a:tcPr/>
                </a:tc>
              </a:tr>
              <a:tr h="1233108">
                <a:tc>
                  <a:txBody>
                    <a:bodyPr/>
                    <a:lstStyle/>
                    <a:p>
                      <a:r>
                        <a:rPr lang="ru-RU" sz="1200" b="0" i="0" kern="1200" dirty="0" smtClean="0">
                          <a:solidFill>
                            <a:schemeClr val="dk1"/>
                          </a:solidFill>
                          <a:latin typeface="+mn-lt"/>
                          <a:ea typeface="+mn-ea"/>
                          <a:cs typeface="+mn-cs"/>
                        </a:rPr>
                        <a:t>Рабочая программа воспитания должна быть направлена на развитие личности обучающихся, в том числе духовно-нравственное развитие, укрепление психического здоровья и физическое воспитание, достижение результатов освоения обучающимися образовательной программы начального общего образования. </a:t>
                      </a:r>
                    </a:p>
                  </a:txBody>
                  <a:tcPr/>
                </a:tc>
                <a:tc>
                  <a:txBody>
                    <a:bodyPr/>
                    <a:lstStyle/>
                    <a:p>
                      <a:r>
                        <a:rPr lang="ru-RU" sz="1200" dirty="0" smtClean="0"/>
                        <a:t>Без изменения</a:t>
                      </a:r>
                      <a:endParaRPr lang="ru-RU" sz="1200" dirty="0"/>
                    </a:p>
                  </a:txBody>
                  <a:tcPr/>
                </a:tc>
              </a:tr>
              <a:tr h="2421661">
                <a:tc>
                  <a:txBody>
                    <a:bodyPr/>
                    <a:lstStyle/>
                    <a:p>
                      <a:r>
                        <a:rPr lang="ru-RU" sz="1200" b="0" i="0" kern="1200" dirty="0" smtClean="0">
                          <a:solidFill>
                            <a:schemeClr val="dk1"/>
                          </a:solidFill>
                          <a:latin typeface="+mn-lt"/>
                          <a:ea typeface="+mn-ea"/>
                          <a:cs typeface="+mn-cs"/>
                        </a:rPr>
                        <a:t>Рабочая программа воспитания имеет модульную структуру и включает в себя:</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dk1"/>
                          </a:solidFill>
                          <a:latin typeface="+mn-lt"/>
                          <a:ea typeface="+mn-ea"/>
                          <a:cs typeface="+mn-cs"/>
                        </a:rPr>
                        <a:t>-</a:t>
                      </a:r>
                      <a:r>
                        <a:rPr lang="ru-RU" sz="1200" b="0" i="0" kern="1200" dirty="0" smtClean="0">
                          <a:solidFill>
                            <a:srgbClr val="FF0000"/>
                          </a:solidFill>
                          <a:latin typeface="+mn-lt"/>
                          <a:ea typeface="+mn-ea"/>
                          <a:cs typeface="+mn-cs"/>
                        </a:rPr>
                        <a:t>основные направления самоанализа воспитательной работы в организации, осуществляющей образовательную деятельность.(ушло)</a:t>
                      </a:r>
                    </a:p>
                    <a:p>
                      <a:r>
                        <a:rPr lang="ru-RU" sz="1200" b="0" i="0" kern="1200" dirty="0" smtClean="0">
                          <a:solidFill>
                            <a:schemeClr val="dk1"/>
                          </a:solidFill>
                          <a:latin typeface="+mn-lt"/>
                          <a:ea typeface="+mn-ea"/>
                          <a:cs typeface="+mn-cs"/>
                        </a:rPr>
                        <a:t>-описание особенностей воспитательного процесса;</a:t>
                      </a:r>
                    </a:p>
                    <a:p>
                      <a:r>
                        <a:rPr lang="ru-RU" sz="1200" b="0" i="0" kern="1200" dirty="0" smtClean="0">
                          <a:solidFill>
                            <a:schemeClr val="dk1"/>
                          </a:solidFill>
                          <a:latin typeface="+mn-lt"/>
                          <a:ea typeface="+mn-ea"/>
                          <a:cs typeface="+mn-cs"/>
                        </a:rPr>
                        <a:t>-цель и задачи воспитания обучающихся;</a:t>
                      </a:r>
                    </a:p>
                    <a:p>
                      <a:r>
                        <a:rPr lang="ru-RU" sz="1200" b="0" i="0" kern="1200" dirty="0" smtClean="0">
                          <a:solidFill>
                            <a:schemeClr val="dk1"/>
                          </a:solidFill>
                          <a:latin typeface="+mn-lt"/>
                          <a:ea typeface="+mn-ea"/>
                          <a:cs typeface="+mn-cs"/>
                        </a:rPr>
                        <a:t>-виды, формы и содержание </a:t>
                      </a:r>
                      <a:r>
                        <a:rPr lang="ru-RU" sz="1200" b="0" i="0" kern="1200" dirty="0" smtClean="0">
                          <a:solidFill>
                            <a:srgbClr val="FF0000"/>
                          </a:solidFill>
                          <a:latin typeface="+mn-lt"/>
                          <a:ea typeface="+mn-ea"/>
                          <a:cs typeface="+mn-cs"/>
                        </a:rPr>
                        <a:t>совместной</a:t>
                      </a:r>
                      <a:r>
                        <a:rPr lang="ru-RU" sz="1200" b="0" i="0" kern="1200" dirty="0" smtClean="0">
                          <a:solidFill>
                            <a:schemeClr val="dk1"/>
                          </a:solidFill>
                          <a:latin typeface="+mn-lt"/>
                          <a:ea typeface="+mn-ea"/>
                          <a:cs typeface="+mn-cs"/>
                        </a:rPr>
                        <a:t> деятельности педагогических работников, </a:t>
                      </a:r>
                    </a:p>
                    <a:p>
                      <a:r>
                        <a:rPr lang="ru-RU" sz="1200" b="0" i="0" kern="1200" dirty="0" smtClean="0">
                          <a:solidFill>
                            <a:schemeClr val="dk1"/>
                          </a:solidFill>
                          <a:latin typeface="+mn-lt"/>
                          <a:ea typeface="+mn-ea"/>
                          <a:cs typeface="+mn-cs"/>
                        </a:rPr>
                        <a:t>-обучающихся и социальных партнеров организации, осуществляющей образовательную деятельность;</a:t>
                      </a:r>
                    </a:p>
                    <a:p>
                      <a:endParaRPr lang="ru-RU" sz="1200" dirty="0"/>
                    </a:p>
                  </a:txBody>
                  <a:tcPr/>
                </a:tc>
                <a:tc>
                  <a:txBody>
                    <a:bodyPr/>
                    <a:lstStyle/>
                    <a:p>
                      <a:r>
                        <a:rPr lang="ru-RU" sz="1200" dirty="0" smtClean="0"/>
                        <a:t>Рабочая программа воспитания </a:t>
                      </a:r>
                      <a:r>
                        <a:rPr lang="ru-RU" sz="1200" dirty="0" smtClean="0">
                          <a:solidFill>
                            <a:srgbClr val="FF0000"/>
                          </a:solidFill>
                        </a:rPr>
                        <a:t>может</a:t>
                      </a:r>
                      <a:r>
                        <a:rPr lang="ru-RU" sz="1200" baseline="0" dirty="0" smtClean="0">
                          <a:solidFill>
                            <a:srgbClr val="FF0000"/>
                          </a:solidFill>
                        </a:rPr>
                        <a:t> иметь</a:t>
                      </a:r>
                      <a:r>
                        <a:rPr lang="ru-RU" sz="1200" baseline="0" dirty="0" smtClean="0"/>
                        <a:t> </a:t>
                      </a:r>
                      <a:r>
                        <a:rPr lang="ru-RU" sz="1200" b="0" i="0" kern="1200" dirty="0" smtClean="0">
                          <a:solidFill>
                            <a:schemeClr val="dk1"/>
                          </a:solidFill>
                          <a:latin typeface="+mn-lt"/>
                          <a:ea typeface="+mn-ea"/>
                          <a:cs typeface="+mn-cs"/>
                        </a:rPr>
                        <a:t>модульную структуру  и включать:</a:t>
                      </a:r>
                    </a:p>
                    <a:p>
                      <a:r>
                        <a:rPr lang="ru-RU" sz="1200" b="0" i="0" kern="1200" dirty="0" smtClean="0">
                          <a:solidFill>
                            <a:schemeClr val="dk1"/>
                          </a:solidFill>
                          <a:latin typeface="+mn-lt"/>
                          <a:ea typeface="+mn-ea"/>
                          <a:cs typeface="+mn-cs"/>
                        </a:rPr>
                        <a:t>-анализ воспитательного процесса в организации</a:t>
                      </a:r>
                    </a:p>
                    <a:p>
                      <a:endParaRPr lang="ru-RU" sz="1200" b="0" i="0" kern="1200" dirty="0" smtClean="0">
                        <a:solidFill>
                          <a:schemeClr val="dk1"/>
                        </a:solidFill>
                        <a:latin typeface="+mn-lt"/>
                        <a:ea typeface="+mn-ea"/>
                        <a:cs typeface="+mn-cs"/>
                      </a:endParaRPr>
                    </a:p>
                    <a:p>
                      <a:endParaRPr lang="ru-RU" sz="1200" b="0" i="0" kern="1200" dirty="0" smtClean="0">
                        <a:solidFill>
                          <a:schemeClr val="dk1"/>
                        </a:solidFill>
                        <a:latin typeface="+mn-lt"/>
                        <a:ea typeface="+mn-ea"/>
                        <a:cs typeface="+mn-cs"/>
                      </a:endParaRPr>
                    </a:p>
                    <a:p>
                      <a:endParaRPr lang="ru-RU" sz="1200" b="0" i="0" kern="1200" dirty="0" smtClean="0">
                        <a:solidFill>
                          <a:schemeClr val="dk1"/>
                        </a:solidFill>
                        <a:latin typeface="+mn-lt"/>
                        <a:ea typeface="+mn-ea"/>
                        <a:cs typeface="+mn-cs"/>
                      </a:endParaRPr>
                    </a:p>
                    <a:p>
                      <a:endParaRPr lang="ru-RU" sz="1200" b="0" i="0" kern="1200" dirty="0" smtClean="0">
                        <a:solidFill>
                          <a:schemeClr val="dk1"/>
                        </a:solidFill>
                        <a:latin typeface="+mn-lt"/>
                        <a:ea typeface="+mn-ea"/>
                        <a:cs typeface="+mn-cs"/>
                      </a:endParaRPr>
                    </a:p>
                    <a:p>
                      <a:r>
                        <a:rPr lang="ru-RU" sz="1200" b="0" i="0" kern="1200" dirty="0" smtClean="0">
                          <a:solidFill>
                            <a:schemeClr val="dk1"/>
                          </a:solidFill>
                          <a:latin typeface="+mn-lt"/>
                          <a:ea typeface="+mn-ea"/>
                          <a:cs typeface="+mn-cs"/>
                        </a:rPr>
                        <a:t>-цель</a:t>
                      </a:r>
                      <a:r>
                        <a:rPr lang="ru-RU" sz="1200" b="0" i="0" kern="1200" baseline="0" dirty="0" smtClean="0">
                          <a:solidFill>
                            <a:schemeClr val="dk1"/>
                          </a:solidFill>
                          <a:latin typeface="+mn-lt"/>
                          <a:ea typeface="+mn-ea"/>
                          <a:cs typeface="+mn-cs"/>
                        </a:rPr>
                        <a:t> и задачи  воспитания обучающихся</a:t>
                      </a:r>
                    </a:p>
                    <a:p>
                      <a:r>
                        <a:rPr lang="ru-RU" sz="1200" b="0" i="0" kern="1200" baseline="0" dirty="0" smtClean="0">
                          <a:solidFill>
                            <a:srgbClr val="FF0000"/>
                          </a:solidFill>
                          <a:latin typeface="+mn-lt"/>
                          <a:ea typeface="+mn-ea"/>
                          <a:cs typeface="+mn-cs"/>
                        </a:rPr>
                        <a:t>-виды, формы и содержание воспитательной деятельности с учетом специфики организации, интересов субъектов воспитания, тематики учебных модулей;</a:t>
                      </a:r>
                    </a:p>
                    <a:p>
                      <a:r>
                        <a:rPr lang="ru-RU" sz="1200" b="0" i="0" kern="1200" baseline="0" dirty="0" smtClean="0">
                          <a:solidFill>
                            <a:srgbClr val="FF0000"/>
                          </a:solidFill>
                          <a:latin typeface="+mn-lt"/>
                          <a:ea typeface="+mn-ea"/>
                          <a:cs typeface="+mn-cs"/>
                        </a:rPr>
                        <a:t>-систему поощрения социальной успешности и проявлений активной жизненной позиции обучающихся</a:t>
                      </a:r>
                      <a:endParaRPr lang="ru-RU" sz="1200" b="0" i="0" kern="1200" dirty="0" smtClean="0">
                        <a:solidFill>
                          <a:srgbClr val="FF0000"/>
                        </a:solidFill>
                        <a:latin typeface="+mn-lt"/>
                        <a:ea typeface="+mn-ea"/>
                        <a:cs typeface="+mn-cs"/>
                      </a:endParaRPr>
                    </a:p>
                  </a:txBody>
                  <a:tcPr/>
                </a:tc>
              </a:tr>
              <a:tr h="1612526">
                <a:tc>
                  <a:txBody>
                    <a:bodyPr/>
                    <a:lstStyle/>
                    <a:p>
                      <a:r>
                        <a:rPr lang="ru-RU" sz="1200" b="0" i="0" kern="1200" dirty="0" smtClean="0">
                          <a:solidFill>
                            <a:schemeClr val="dk1"/>
                          </a:solidFill>
                          <a:latin typeface="+mn-lt"/>
                          <a:ea typeface="+mn-ea"/>
                          <a:cs typeface="+mn-cs"/>
                        </a:rPr>
                        <a:t>Рабочая программа воспитания реализуется в единстве урочной и внеурочной деятельности, осуществляемой организацией, осуществляющей образовательную деятельность, совместно с семьей и другими институтами воспитания.</a:t>
                      </a:r>
                    </a:p>
                    <a:p>
                      <a:r>
                        <a:rPr lang="ru-RU" sz="1200" b="0" i="0" kern="1200" dirty="0" smtClean="0">
                          <a:solidFill>
                            <a:schemeClr val="dk1"/>
                          </a:solidFill>
                          <a:latin typeface="+mn-lt"/>
                          <a:ea typeface="+mn-ea"/>
                          <a:cs typeface="+mn-cs"/>
                        </a:rPr>
                        <a:t>Рабочая программа воспитания должна предусматривать приобщение обучающихся к российским традиционным духовным ценностям, включая культурные ценности своей этнической группы, правилам и нормам поведения в российском обществе.</a:t>
                      </a:r>
                    </a:p>
                  </a:txBody>
                  <a:tcPr/>
                </a:tc>
                <a:tc>
                  <a:txBody>
                    <a:bodyPr/>
                    <a:lstStyle/>
                    <a:p>
                      <a:r>
                        <a:rPr lang="ru-RU" sz="1200" dirty="0" smtClean="0"/>
                        <a:t>Без изменений</a:t>
                      </a:r>
                      <a:endParaRPr lang="ru-RU" sz="1200" dirty="0"/>
                    </a:p>
                  </a:txBody>
                  <a:tcPr/>
                </a:tc>
              </a:tr>
              <a:tr h="1043399">
                <a:tc>
                  <a:txBody>
                    <a:bodyPr/>
                    <a:lstStyle/>
                    <a:p>
                      <a:r>
                        <a:rPr lang="ru-RU" sz="1200" b="0" i="0" kern="1200" dirty="0" smtClean="0">
                          <a:solidFill>
                            <a:schemeClr val="dk1"/>
                          </a:solidFill>
                          <a:latin typeface="+mn-lt"/>
                          <a:ea typeface="+mn-ea"/>
                          <a:cs typeface="+mn-cs"/>
                        </a:rPr>
                        <a:t>В разработке рабочей программы воспитания и календарного плана воспитательной работы имеют право принимать участие советы обучающихся, советы родителей (законных представителей) несовершеннолетних обучающихся, представительные органы обучающихся (при их наличии).</a:t>
                      </a:r>
                      <a:endParaRPr lang="ru-RU" sz="1200" dirty="0"/>
                    </a:p>
                  </a:txBody>
                  <a:tcPr/>
                </a:tc>
                <a:tc>
                  <a:txBody>
                    <a:bodyPr/>
                    <a:lstStyle/>
                    <a:p>
                      <a:r>
                        <a:rPr lang="ru-RU" sz="1200" dirty="0" smtClean="0"/>
                        <a:t>Отсутствует</a:t>
                      </a:r>
                      <a:endParaRPr lang="ru-RU" sz="12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endParaRPr lang="ru-RU" dirty="0"/>
          </a:p>
        </p:txBody>
      </p:sp>
      <p:sp>
        <p:nvSpPr>
          <p:cNvPr id="3" name="Содержимое 2"/>
          <p:cNvSpPr>
            <a:spLocks noGrp="1"/>
          </p:cNvSpPr>
          <p:nvPr>
            <p:ph idx="1"/>
          </p:nvPr>
        </p:nvSpPr>
        <p:spPr>
          <a:xfrm>
            <a:off x="457200" y="214290"/>
            <a:ext cx="8229600" cy="5911873"/>
          </a:xfrm>
        </p:spPr>
        <p:txBody>
          <a:bodyPr>
            <a:normAutofit fontScale="70000" lnSpcReduction="20000"/>
          </a:bodyPr>
          <a:lstStyle/>
          <a:p>
            <a:pPr algn="ctr">
              <a:buNone/>
            </a:pPr>
            <a:r>
              <a:rPr lang="ru-RU" dirty="0" smtClean="0"/>
              <a:t>НОО и ООО</a:t>
            </a:r>
          </a:p>
          <a:p>
            <a:r>
              <a:rPr lang="ru-RU" dirty="0" smtClean="0"/>
              <a:t>Учебный план.</a:t>
            </a:r>
            <a:br>
              <a:rPr lang="ru-RU" dirty="0" smtClean="0"/>
            </a:br>
            <a:r>
              <a:rPr lang="ru-RU" dirty="0" smtClean="0"/>
              <a:t>Перечислены все обязательные для изучения предметные области и  учебные предметы  </a:t>
            </a:r>
          </a:p>
          <a:p>
            <a:r>
              <a:rPr lang="ru-RU" dirty="0" smtClean="0"/>
              <a:t/>
            </a:r>
            <a:br>
              <a:rPr lang="ru-RU" dirty="0" smtClean="0"/>
            </a:br>
            <a:r>
              <a:rPr lang="ru-RU" dirty="0" smtClean="0"/>
              <a:t>ООО- Математика, информатика (алгебра, геометрия – учебные курсы, </a:t>
            </a:r>
            <a:r>
              <a:rPr lang="ru-RU" dirty="0" smtClean="0">
                <a:solidFill>
                  <a:srgbClr val="FF0000"/>
                </a:solidFill>
              </a:rPr>
              <a:t>   </a:t>
            </a:r>
            <a:r>
              <a:rPr lang="ru-RU" dirty="0" smtClean="0"/>
              <a:t>+ </a:t>
            </a:r>
            <a:r>
              <a:rPr lang="ru-RU" dirty="0" smtClean="0">
                <a:solidFill>
                  <a:srgbClr val="FF0000"/>
                </a:solidFill>
              </a:rPr>
              <a:t>добавился учебный курс </a:t>
            </a:r>
            <a:r>
              <a:rPr lang="ru-RU" dirty="0" smtClean="0"/>
              <a:t>«Вероятность и статистика»). </a:t>
            </a:r>
          </a:p>
          <a:p>
            <a:r>
              <a:rPr lang="ru-RU" dirty="0" smtClean="0"/>
              <a:t>ООО-История, обществознание, география (история России, всеобщая</a:t>
            </a:r>
            <a:br>
              <a:rPr lang="ru-RU" dirty="0" smtClean="0"/>
            </a:br>
            <a:r>
              <a:rPr lang="ru-RU" dirty="0" smtClean="0"/>
              <a:t>история – учебные курсы </a:t>
            </a:r>
            <a:r>
              <a:rPr lang="ru-RU" dirty="0" smtClean="0">
                <a:solidFill>
                  <a:srgbClr val="FF0000"/>
                </a:solidFill>
              </a:rPr>
              <a:t> </a:t>
            </a:r>
            <a:r>
              <a:rPr lang="ru-RU" dirty="0" smtClean="0"/>
              <a:t>)</a:t>
            </a:r>
          </a:p>
          <a:p>
            <a:r>
              <a:rPr lang="ru-RU" dirty="0" smtClean="0"/>
              <a:t>НОО и ООО -Родной язык и литература – </a:t>
            </a:r>
            <a:r>
              <a:rPr lang="ru-RU" dirty="0" smtClean="0">
                <a:solidFill>
                  <a:srgbClr val="FF0000"/>
                </a:solidFill>
              </a:rPr>
              <a:t>при наличии возможностей Организации и по заявлению родителей</a:t>
            </a:r>
          </a:p>
          <a:p>
            <a:r>
              <a:rPr lang="ru-RU" dirty="0" smtClean="0"/>
              <a:t>НОО и ООО- Второй иностранный язык – из перечня Организации </a:t>
            </a:r>
            <a:r>
              <a:rPr lang="ru-RU" dirty="0" smtClean="0">
                <a:solidFill>
                  <a:srgbClr val="FF0000"/>
                </a:solidFill>
              </a:rPr>
              <a:t>по заявлению родителей и при наличии в Организации необходимых условий</a:t>
            </a:r>
          </a:p>
          <a:p>
            <a:r>
              <a:rPr lang="ru-RU" dirty="0" smtClean="0"/>
              <a:t>НОО и ООО- ОДНКР (предметная область)– </a:t>
            </a:r>
            <a:r>
              <a:rPr lang="ru-RU" dirty="0" smtClean="0">
                <a:solidFill>
                  <a:srgbClr val="FF0000"/>
                </a:solidFill>
              </a:rPr>
              <a:t>по заявлению </a:t>
            </a:r>
            <a:r>
              <a:rPr lang="ru-RU" dirty="0" smtClean="0"/>
              <a:t>родителей изучается один из</a:t>
            </a:r>
            <a:br>
              <a:rPr lang="ru-RU" dirty="0" smtClean="0"/>
            </a:br>
            <a:r>
              <a:rPr lang="ru-RU" dirty="0" smtClean="0"/>
              <a:t>учебных курсов </a:t>
            </a:r>
            <a:r>
              <a:rPr lang="ru-RU" dirty="0" smtClean="0">
                <a:solidFill>
                  <a:srgbClr val="FF0000"/>
                </a:solidFill>
              </a:rPr>
              <a:t>(учебных модулей</a:t>
            </a:r>
            <a:r>
              <a:rPr lang="ru-RU" dirty="0" smtClean="0"/>
              <a:t>) </a:t>
            </a:r>
            <a:r>
              <a:rPr lang="ru-RU" dirty="0" smtClean="0">
                <a:solidFill>
                  <a:srgbClr val="FF0000"/>
                </a:solidFill>
              </a:rPr>
              <a:t>из перечня Организации</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Объем урочной  деятельности</a:t>
            </a:r>
            <a:endParaRPr lang="ru-RU" dirty="0"/>
          </a:p>
        </p:txBody>
      </p:sp>
      <p:sp>
        <p:nvSpPr>
          <p:cNvPr id="3" name="Содержимое 2"/>
          <p:cNvSpPr>
            <a:spLocks noGrp="1"/>
          </p:cNvSpPr>
          <p:nvPr>
            <p:ph idx="1"/>
          </p:nvPr>
        </p:nvSpPr>
        <p:spPr>
          <a:xfrm>
            <a:off x="457200" y="1571612"/>
            <a:ext cx="8229600" cy="4554551"/>
          </a:xfrm>
        </p:spPr>
        <p:txBody>
          <a:bodyPr>
            <a:normAutofit/>
          </a:bodyPr>
          <a:lstStyle/>
          <a:p>
            <a:pPr>
              <a:buNone/>
            </a:pPr>
            <a:r>
              <a:rPr lang="ru-RU" sz="3400" b="1" dirty="0" smtClean="0"/>
              <a:t> </a:t>
            </a:r>
            <a:r>
              <a:rPr lang="ru-RU" dirty="0" smtClean="0"/>
              <a:t>    </a:t>
            </a:r>
            <a:br>
              <a:rPr lang="ru-RU" dirty="0" smtClean="0"/>
            </a:b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428596" y="1571612"/>
          <a:ext cx="8358246" cy="4143402"/>
        </p:xfrm>
        <a:graphic>
          <a:graphicData uri="http://schemas.openxmlformats.org/drawingml/2006/table">
            <a:tbl>
              <a:tblPr firstRow="1" bandRow="1">
                <a:tableStyleId>{5C22544A-7EE6-4342-B048-85BDC9FD1C3A}</a:tableStyleId>
              </a:tblPr>
              <a:tblGrid>
                <a:gridCol w="2786082"/>
                <a:gridCol w="2786082"/>
                <a:gridCol w="2786082"/>
              </a:tblGrid>
              <a:tr h="690567">
                <a:tc>
                  <a:txBody>
                    <a:bodyPr/>
                    <a:lstStyle/>
                    <a:p>
                      <a:r>
                        <a:rPr lang="ru-RU" dirty="0" smtClean="0"/>
                        <a:t>Границы аудиторной нагрузки</a:t>
                      </a:r>
                      <a:endParaRPr lang="ru-RU" dirty="0"/>
                    </a:p>
                  </a:txBody>
                  <a:tcPr/>
                </a:tc>
                <a:tc>
                  <a:txBody>
                    <a:bodyPr/>
                    <a:lstStyle/>
                    <a:p>
                      <a:r>
                        <a:rPr lang="ru-RU" dirty="0" smtClean="0"/>
                        <a:t>Старый</a:t>
                      </a:r>
                      <a:r>
                        <a:rPr lang="ru-RU" baseline="0" dirty="0" smtClean="0"/>
                        <a:t> ФГОС НОО</a:t>
                      </a:r>
                      <a:endParaRPr lang="ru-RU" dirty="0"/>
                    </a:p>
                  </a:txBody>
                  <a:tcPr/>
                </a:tc>
                <a:tc>
                  <a:txBody>
                    <a:bodyPr/>
                    <a:lstStyle/>
                    <a:p>
                      <a:r>
                        <a:rPr lang="ru-RU" dirty="0" smtClean="0"/>
                        <a:t>Новый</a:t>
                      </a:r>
                      <a:r>
                        <a:rPr lang="ru-RU" baseline="0" dirty="0" smtClean="0"/>
                        <a:t> ФГОС НОО</a:t>
                      </a:r>
                      <a:endParaRPr lang="ru-RU" dirty="0"/>
                    </a:p>
                  </a:txBody>
                  <a:tcPr/>
                </a:tc>
              </a:tr>
              <a:tr h="690567">
                <a:tc>
                  <a:txBody>
                    <a:bodyPr/>
                    <a:lstStyle/>
                    <a:p>
                      <a:r>
                        <a:rPr lang="ru-RU" dirty="0" smtClean="0"/>
                        <a:t>Минимум</a:t>
                      </a:r>
                      <a:endParaRPr lang="ru-RU" dirty="0"/>
                    </a:p>
                  </a:txBody>
                  <a:tcPr/>
                </a:tc>
                <a:tc>
                  <a:txBody>
                    <a:bodyPr/>
                    <a:lstStyle/>
                    <a:p>
                      <a:r>
                        <a:rPr lang="ru-RU" dirty="0" smtClean="0"/>
                        <a:t>2904</a:t>
                      </a:r>
                      <a:endParaRPr lang="ru-RU" dirty="0"/>
                    </a:p>
                  </a:txBody>
                  <a:tcPr/>
                </a:tc>
                <a:tc>
                  <a:txBody>
                    <a:bodyPr/>
                    <a:lstStyle/>
                    <a:p>
                      <a:r>
                        <a:rPr lang="ru-RU" dirty="0" smtClean="0"/>
                        <a:t>2954</a:t>
                      </a:r>
                      <a:endParaRPr lang="ru-RU" dirty="0"/>
                    </a:p>
                  </a:txBody>
                  <a:tcPr/>
                </a:tc>
              </a:tr>
              <a:tr h="690567">
                <a:tc>
                  <a:txBody>
                    <a:bodyPr/>
                    <a:lstStyle/>
                    <a:p>
                      <a:r>
                        <a:rPr lang="ru-RU" dirty="0" smtClean="0"/>
                        <a:t>Максимум</a:t>
                      </a:r>
                      <a:endParaRPr lang="ru-RU" dirty="0"/>
                    </a:p>
                  </a:txBody>
                  <a:tcPr/>
                </a:tc>
                <a:tc>
                  <a:txBody>
                    <a:bodyPr/>
                    <a:lstStyle/>
                    <a:p>
                      <a:r>
                        <a:rPr lang="ru-RU" dirty="0" smtClean="0"/>
                        <a:t>3345</a:t>
                      </a:r>
                      <a:endParaRPr lang="ru-RU" dirty="0"/>
                    </a:p>
                  </a:txBody>
                  <a:tcPr/>
                </a:tc>
                <a:tc>
                  <a:txBody>
                    <a:bodyPr/>
                    <a:lstStyle/>
                    <a:p>
                      <a:r>
                        <a:rPr lang="ru-RU" dirty="0" smtClean="0"/>
                        <a:t>3190</a:t>
                      </a:r>
                      <a:endParaRPr lang="ru-RU" dirty="0"/>
                    </a:p>
                  </a:txBody>
                  <a:tcPr/>
                </a:tc>
              </a:tr>
              <a:tr h="690567">
                <a:tc>
                  <a:txBody>
                    <a:bodyPr/>
                    <a:lstStyle/>
                    <a:p>
                      <a:r>
                        <a:rPr lang="ru-RU" dirty="0" smtClean="0"/>
                        <a:t> Границы аудиторной нагрузки</a:t>
                      </a:r>
                      <a:endParaRPr lang="ru-RU" dirty="0"/>
                    </a:p>
                  </a:txBody>
                  <a:tcPr/>
                </a:tc>
                <a:tc>
                  <a:txBody>
                    <a:bodyPr/>
                    <a:lstStyle/>
                    <a:p>
                      <a:r>
                        <a:rPr lang="ru-RU" dirty="0" smtClean="0"/>
                        <a:t>Старый ФГОС ООО</a:t>
                      </a:r>
                      <a:endParaRPr lang="ru-RU" dirty="0"/>
                    </a:p>
                  </a:txBody>
                  <a:tcPr/>
                </a:tc>
                <a:tc>
                  <a:txBody>
                    <a:bodyPr/>
                    <a:lstStyle/>
                    <a:p>
                      <a:r>
                        <a:rPr lang="ru-RU" dirty="0" smtClean="0"/>
                        <a:t>Новый</a:t>
                      </a:r>
                      <a:r>
                        <a:rPr lang="ru-RU" baseline="0" dirty="0" smtClean="0"/>
                        <a:t> ФГОС ООО</a:t>
                      </a:r>
                      <a:endParaRPr lang="ru-RU" dirty="0"/>
                    </a:p>
                  </a:txBody>
                  <a:tcPr/>
                </a:tc>
              </a:tr>
              <a:tr h="690567">
                <a:tc>
                  <a:txBody>
                    <a:bodyPr/>
                    <a:lstStyle/>
                    <a:p>
                      <a:r>
                        <a:rPr lang="ru-RU" dirty="0" smtClean="0"/>
                        <a:t>Минимум</a:t>
                      </a:r>
                      <a:endParaRPr lang="ru-RU" dirty="0"/>
                    </a:p>
                  </a:txBody>
                  <a:tcPr/>
                </a:tc>
                <a:tc>
                  <a:txBody>
                    <a:bodyPr/>
                    <a:lstStyle/>
                    <a:p>
                      <a:r>
                        <a:rPr lang="ru-RU" dirty="0" smtClean="0"/>
                        <a:t>5267</a:t>
                      </a:r>
                      <a:endParaRPr lang="ru-RU" dirty="0"/>
                    </a:p>
                  </a:txBody>
                  <a:tcPr/>
                </a:tc>
                <a:tc>
                  <a:txBody>
                    <a:bodyPr/>
                    <a:lstStyle/>
                    <a:p>
                      <a:r>
                        <a:rPr lang="ru-RU" dirty="0" smtClean="0"/>
                        <a:t>5058</a:t>
                      </a:r>
                      <a:endParaRPr lang="ru-RU" dirty="0"/>
                    </a:p>
                  </a:txBody>
                  <a:tcPr/>
                </a:tc>
              </a:tr>
              <a:tr h="690567">
                <a:tc>
                  <a:txBody>
                    <a:bodyPr/>
                    <a:lstStyle/>
                    <a:p>
                      <a:r>
                        <a:rPr lang="ru-RU" dirty="0" smtClean="0"/>
                        <a:t>Максимум</a:t>
                      </a:r>
                      <a:endParaRPr lang="ru-RU" dirty="0"/>
                    </a:p>
                  </a:txBody>
                  <a:tcPr/>
                </a:tc>
                <a:tc>
                  <a:txBody>
                    <a:bodyPr/>
                    <a:lstStyle/>
                    <a:p>
                      <a:r>
                        <a:rPr lang="ru-RU" dirty="0" smtClean="0"/>
                        <a:t>6020</a:t>
                      </a:r>
                      <a:endParaRPr lang="ru-RU" dirty="0"/>
                    </a:p>
                  </a:txBody>
                  <a:tcPr/>
                </a:tc>
                <a:tc>
                  <a:txBody>
                    <a:bodyPr/>
                    <a:lstStyle/>
                    <a:p>
                      <a:r>
                        <a:rPr lang="ru-RU" dirty="0" smtClean="0"/>
                        <a:t>5549</a:t>
                      </a:r>
                      <a:endParaRPr lang="ru-RU"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lstStyle/>
          <a:p>
            <a:pPr algn="ctr">
              <a:buNone/>
            </a:pPr>
            <a:r>
              <a:rPr lang="ru-RU" u="sng" dirty="0" smtClean="0">
                <a:latin typeface="Times New Roman" pitchFamily="18" charset="0"/>
                <a:cs typeface="Times New Roman" pitchFamily="18" charset="0"/>
              </a:rPr>
              <a:t>3 вида требований ФГОС </a:t>
            </a:r>
            <a:r>
              <a:rPr lang="ru-RU" dirty="0" smtClean="0">
                <a:latin typeface="Times New Roman" pitchFamily="18" charset="0"/>
                <a:cs typeface="Times New Roman" pitchFamily="18" charset="0"/>
              </a:rPr>
              <a:t>: </a:t>
            </a:r>
          </a:p>
          <a:p>
            <a:pPr algn="ctr">
              <a:buNone/>
            </a:pPr>
            <a:r>
              <a:rPr lang="ru-RU" sz="2800" b="1" dirty="0" smtClean="0">
                <a:latin typeface="Times New Roman" pitchFamily="18" charset="0"/>
                <a:cs typeface="Times New Roman" pitchFamily="18" charset="0"/>
              </a:rPr>
              <a:t>Требования к структуре программы НОО и ООО</a:t>
            </a:r>
          </a:p>
          <a:p>
            <a:pPr algn="ctr">
              <a:buNone/>
            </a:pPr>
            <a:endParaRPr lang="ru-RU" sz="2800" b="1" dirty="0" smtClean="0">
              <a:latin typeface="Times New Roman" pitchFamily="18" charset="0"/>
              <a:cs typeface="Times New Roman" pitchFamily="18" charset="0"/>
            </a:endParaRPr>
          </a:p>
          <a:p>
            <a:pPr algn="ctr">
              <a:buNone/>
            </a:pPr>
            <a:r>
              <a:rPr lang="ru-RU" sz="2800" b="1" dirty="0" smtClean="0">
                <a:latin typeface="Times New Roman" pitchFamily="18" charset="0"/>
                <a:cs typeface="Times New Roman" pitchFamily="18" charset="0"/>
              </a:rPr>
              <a:t>Требования к условиям реализации программы</a:t>
            </a:r>
          </a:p>
          <a:p>
            <a:pPr algn="ctr">
              <a:buNone/>
            </a:pPr>
            <a:endParaRPr lang="ru-RU" sz="2800" b="1" dirty="0" smtClean="0">
              <a:latin typeface="Times New Roman" pitchFamily="18" charset="0"/>
              <a:cs typeface="Times New Roman" pitchFamily="18" charset="0"/>
            </a:endParaRPr>
          </a:p>
          <a:p>
            <a:pPr algn="ctr">
              <a:buNone/>
            </a:pPr>
            <a:r>
              <a:rPr lang="ru-RU" sz="2800" b="1" dirty="0" smtClean="0">
                <a:latin typeface="Times New Roman" pitchFamily="18" charset="0"/>
                <a:cs typeface="Times New Roman" pitchFamily="18" charset="0"/>
              </a:rPr>
              <a:t>Требования к результатам освоения программы</a:t>
            </a:r>
          </a:p>
          <a:p>
            <a:pPr algn="ctr">
              <a:buNone/>
            </a:pPr>
            <a:endParaRPr lang="ru-RU" sz="2800" dirty="0" smtClean="0">
              <a:latin typeface="Times New Roman" pitchFamily="18" charset="0"/>
              <a:cs typeface="Times New Roman" pitchFamily="18" charset="0"/>
            </a:endParaRPr>
          </a:p>
          <a:p>
            <a:pPr algn="ctr">
              <a:buNone/>
            </a:pPr>
            <a:r>
              <a:rPr lang="ru-RU" sz="2800" dirty="0" smtClean="0">
                <a:latin typeface="Times New Roman" pitchFamily="18" charset="0"/>
                <a:cs typeface="Times New Roman" pitchFamily="18" charset="0"/>
              </a:rPr>
              <a:t>Зачисление по новым ФГОС  будет осуществляться </a:t>
            </a:r>
            <a:r>
              <a:rPr lang="ru-RU" sz="2800" b="1" dirty="0" smtClean="0">
                <a:latin typeface="Times New Roman" pitchFamily="18" charset="0"/>
                <a:cs typeface="Times New Roman" pitchFamily="18" charset="0"/>
              </a:rPr>
              <a:t>с 01.09.2022 в 1 и 5 классы. </a:t>
            </a:r>
          </a:p>
          <a:p>
            <a:pPr algn="ctr">
              <a:buNone/>
            </a:pPr>
            <a:r>
              <a:rPr lang="ru-RU" sz="2800" dirty="0" smtClean="0">
                <a:latin typeface="Times New Roman" pitchFamily="18" charset="0"/>
                <a:cs typeface="Times New Roman" pitchFamily="18" charset="0"/>
              </a:rPr>
              <a:t>В другие классы – по заявлению родителей.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229600" cy="488968"/>
          </a:xfrm>
        </p:spPr>
        <p:txBody>
          <a:bodyPr>
            <a:normAutofit fontScale="90000"/>
          </a:bodyPr>
          <a:lstStyle/>
          <a:p>
            <a:r>
              <a:rPr lang="ru-RU" sz="1800" b="1" dirty="0" smtClean="0"/>
              <a:t>Требования к условиям реализации программы начального общего</a:t>
            </a:r>
            <a:br>
              <a:rPr lang="ru-RU" sz="1800" b="1" dirty="0" smtClean="0"/>
            </a:br>
            <a:r>
              <a:rPr lang="ru-RU" sz="1800" b="1" dirty="0" smtClean="0"/>
              <a:t>образования</a:t>
            </a:r>
            <a:r>
              <a:rPr lang="ru-RU" sz="1800" dirty="0" smtClean="0"/>
              <a:t/>
            </a:r>
            <a:br>
              <a:rPr lang="ru-RU" sz="1800"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1071546"/>
            <a:ext cx="8229600" cy="5054617"/>
          </a:xfrm>
        </p:spPr>
        <p:txBody>
          <a:bodyPr/>
          <a:lstStyle/>
          <a:p>
            <a:r>
              <a:rPr lang="ru-RU" sz="2000" b="1" dirty="0" smtClean="0"/>
              <a:t>Детализированы требования к ИОС образовательной организации (с учётом</a:t>
            </a:r>
            <a:br>
              <a:rPr lang="ru-RU" sz="2000" b="1" dirty="0" smtClean="0"/>
            </a:br>
            <a:r>
              <a:rPr lang="ru-RU" sz="2000" b="1" dirty="0" smtClean="0"/>
              <a:t>сложившейся практики использования ЭО и ДОТ в период пандемии)</a:t>
            </a:r>
          </a:p>
          <a:p>
            <a:r>
              <a:rPr lang="ru-RU" sz="2000" b="1" dirty="0" smtClean="0"/>
              <a:t>Деление учеников на группы</a:t>
            </a:r>
          </a:p>
          <a:p>
            <a:r>
              <a:rPr lang="ru-RU" sz="2000" b="1" dirty="0" smtClean="0"/>
              <a:t>Доступ к ИОС должен быть у каждого ученика и родителя в течение всего периода обучения</a:t>
            </a:r>
          </a:p>
          <a:p>
            <a:r>
              <a:rPr lang="ru-RU" sz="2000" b="1" dirty="0" smtClean="0"/>
              <a:t>Оснащение кабинетов, лабораторным оборудованием</a:t>
            </a:r>
          </a:p>
          <a:p>
            <a:r>
              <a:rPr lang="ru-RU" sz="2000" b="1" dirty="0" smtClean="0"/>
              <a:t>Психолого-педагогические условия</a:t>
            </a:r>
          </a:p>
          <a:p>
            <a:r>
              <a:rPr lang="ru-RU" sz="2000" b="1" dirty="0" smtClean="0"/>
              <a:t>Повышение квалификации педагогов. Исключена норма проходит ПК раз в три года (нет указаний как часто педагог должен это делать), однако это норма закреплена в законе об образовании.  </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Подготовка к введению ФГОС 2021</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b="1" dirty="0" smtClean="0"/>
              <a:t>1. Изучить структуру рабочей программы учебного предмета, учебного</a:t>
            </a:r>
            <a:br>
              <a:rPr lang="ru-RU" b="1" dirty="0" smtClean="0"/>
            </a:br>
            <a:r>
              <a:rPr lang="ru-RU" b="1" dirty="0" smtClean="0"/>
              <a:t>курса (в том числе внеурочной деятельности), учебного модуля (ФГОС НОО - (31.1), ФГОС ООО - (32.1):</a:t>
            </a:r>
            <a:br>
              <a:rPr lang="ru-RU" b="1" dirty="0" smtClean="0"/>
            </a:br>
            <a:r>
              <a:rPr lang="ru-RU" b="1" dirty="0" smtClean="0"/>
              <a:t>- содержание программы;</a:t>
            </a:r>
            <a:br>
              <a:rPr lang="ru-RU" b="1" dirty="0" smtClean="0"/>
            </a:br>
            <a:r>
              <a:rPr lang="ru-RU" dirty="0" smtClean="0"/>
              <a:t>- </a:t>
            </a:r>
            <a:r>
              <a:rPr lang="ru-RU" b="1" dirty="0" smtClean="0"/>
              <a:t>планируемые результаты освоения программы;</a:t>
            </a:r>
            <a:br>
              <a:rPr lang="ru-RU" b="1" dirty="0" smtClean="0"/>
            </a:br>
            <a:r>
              <a:rPr lang="ru-RU" dirty="0" smtClean="0"/>
              <a:t>- </a:t>
            </a:r>
            <a:r>
              <a:rPr lang="ru-RU" b="1" dirty="0" smtClean="0"/>
              <a:t>тематическое планирование с указанием количества академических часов, отводимых на освоение каждой темы и возможность использования по этой теме электронных (цифровых)</a:t>
            </a:r>
            <a:br>
              <a:rPr lang="ru-RU" b="1" dirty="0" smtClean="0"/>
            </a:br>
            <a:r>
              <a:rPr lang="ru-RU" b="1" dirty="0" smtClean="0"/>
              <a:t>образовательных ресурсов;</a:t>
            </a:r>
            <a:br>
              <a:rPr lang="ru-RU" b="1" dirty="0" smtClean="0"/>
            </a:br>
            <a:r>
              <a:rPr lang="ru-RU" dirty="0" smtClean="0"/>
              <a:t>- </a:t>
            </a:r>
            <a:r>
              <a:rPr lang="ru-RU" b="1" dirty="0" smtClean="0"/>
              <a:t>форма проведения занятий (для рабочих программ учебных курсов внеурочной деятельности)</a:t>
            </a:r>
            <a:br>
              <a:rPr lang="ru-RU" b="1" dirty="0" smtClean="0"/>
            </a:br>
            <a:r>
              <a:rPr lang="ru-RU" b="1" dirty="0" smtClean="0"/>
              <a:t>Рабочие программы должны учитывать рабочую программу воспитания</a:t>
            </a:r>
            <a:r>
              <a:rPr lang="ru-RU" dirty="0" smtClean="0"/>
              <a:t> </a:t>
            </a:r>
            <a:br>
              <a:rPr lang="ru-RU" dirty="0" smtClean="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858047"/>
          </a:xfrm>
        </p:spPr>
        <p:txBody>
          <a:bodyPr>
            <a:normAutofit fontScale="40000" lnSpcReduction="20000"/>
          </a:bodyPr>
          <a:lstStyle/>
          <a:p>
            <a:pPr>
              <a:buNone/>
            </a:pPr>
            <a:r>
              <a:rPr lang="ru-RU" b="1" dirty="0" smtClean="0"/>
              <a:t>3</a:t>
            </a:r>
            <a:r>
              <a:rPr lang="ru-RU" sz="5900" b="1" dirty="0" smtClean="0"/>
              <a:t>. Изучить примерные рабочие программы по предметам</a:t>
            </a:r>
            <a:r>
              <a:rPr lang="ru-RU" sz="5900" dirty="0" smtClean="0"/>
              <a:t/>
            </a:r>
            <a:br>
              <a:rPr lang="ru-RU" sz="5900" dirty="0" smtClean="0"/>
            </a:br>
            <a:r>
              <a:rPr lang="ru-RU" sz="5900" b="1" dirty="0" smtClean="0"/>
              <a:t>Примерные рабочие программы начального общего образования</a:t>
            </a:r>
            <a:r>
              <a:rPr lang="ru-RU" sz="5900" dirty="0" smtClean="0"/>
              <a:t>:</a:t>
            </a:r>
          </a:p>
          <a:p>
            <a:pPr>
              <a:buNone/>
            </a:pPr>
            <a:endParaRPr lang="ru-RU" sz="3800" dirty="0" smtClean="0"/>
          </a:p>
          <a:p>
            <a:pPr>
              <a:buNone/>
            </a:pPr>
            <a:r>
              <a:rPr lang="ru-RU" sz="3800" dirty="0" smtClean="0"/>
              <a:t>	</a:t>
            </a:r>
            <a:r>
              <a:rPr lang="ru-RU" sz="4500" dirty="0" smtClean="0"/>
              <a:t> сайт Единое содержание общего образования (Министерство просвещения РФ, Институт стратегии развития образования РАО)</a:t>
            </a:r>
            <a:br>
              <a:rPr lang="ru-RU" sz="4500" dirty="0" smtClean="0"/>
            </a:br>
            <a:r>
              <a:rPr lang="ru-RU" sz="4500" dirty="0" smtClean="0"/>
              <a:t>https://edsoo.ru/Primernie_rabochie_progra.htm</a:t>
            </a:r>
            <a:br>
              <a:rPr lang="ru-RU" sz="4500" dirty="0" smtClean="0"/>
            </a:br>
            <a:endParaRPr lang="ru-RU" sz="4500" dirty="0" smtClean="0"/>
          </a:p>
          <a:p>
            <a:pPr>
              <a:buNone/>
            </a:pPr>
            <a:r>
              <a:rPr lang="ru-RU" sz="4500" dirty="0" smtClean="0"/>
              <a:t>	Одобрены решением Федерального УМО по общему образованию. Протокол 3/21 от 27.09.2021</a:t>
            </a:r>
            <a:br>
              <a:rPr lang="ru-RU" sz="4500" dirty="0" smtClean="0"/>
            </a:br>
            <a:r>
              <a:rPr lang="ru-RU" sz="4500" dirty="0" smtClean="0"/>
              <a:t>«Русский язык» , «Родной язык (русский)» «Литературное чтение» «Литературное чтение на родом русском языке»</a:t>
            </a:r>
          </a:p>
          <a:p>
            <a:pPr>
              <a:buNone/>
            </a:pPr>
            <a:r>
              <a:rPr lang="ru-RU" sz="4500" dirty="0" smtClean="0"/>
              <a:t/>
            </a:r>
            <a:br>
              <a:rPr lang="ru-RU" sz="4500" dirty="0" smtClean="0"/>
            </a:br>
            <a:r>
              <a:rPr lang="ru-RU" sz="4500" dirty="0" smtClean="0"/>
              <a:t>«Математика»</a:t>
            </a:r>
            <a:br>
              <a:rPr lang="ru-RU" sz="4500" dirty="0" smtClean="0"/>
            </a:br>
            <a:r>
              <a:rPr lang="ru-RU" sz="4500" dirty="0" smtClean="0"/>
              <a:t>«Окружающий мир»</a:t>
            </a:r>
            <a:br>
              <a:rPr lang="ru-RU" sz="4500" dirty="0" smtClean="0"/>
            </a:br>
            <a:r>
              <a:rPr lang="ru-RU" sz="4500" dirty="0" smtClean="0"/>
              <a:t>«ОРКСЭ»</a:t>
            </a:r>
            <a:br>
              <a:rPr lang="ru-RU" sz="4500" dirty="0" smtClean="0"/>
            </a:br>
            <a:r>
              <a:rPr lang="ru-RU" sz="4500" dirty="0" smtClean="0"/>
              <a:t>«Английский язык»</a:t>
            </a:r>
            <a:br>
              <a:rPr lang="ru-RU" sz="4500" dirty="0" smtClean="0"/>
            </a:br>
            <a:r>
              <a:rPr lang="ru-RU" sz="4500" dirty="0" smtClean="0"/>
              <a:t>«Французский язык»</a:t>
            </a:r>
            <a:br>
              <a:rPr lang="ru-RU" sz="4500" dirty="0" smtClean="0"/>
            </a:br>
            <a:r>
              <a:rPr lang="ru-RU" sz="4500" dirty="0" smtClean="0"/>
              <a:t>« Немецкий язык»</a:t>
            </a:r>
            <a:br>
              <a:rPr lang="ru-RU" sz="4500" dirty="0" smtClean="0"/>
            </a:br>
            <a:r>
              <a:rPr lang="ru-RU" sz="4500" dirty="0" smtClean="0"/>
              <a:t>«Музыка»</a:t>
            </a:r>
            <a:br>
              <a:rPr lang="ru-RU" sz="4500" dirty="0" smtClean="0"/>
            </a:br>
            <a:r>
              <a:rPr lang="ru-RU" sz="4500" dirty="0" smtClean="0"/>
              <a:t>«ИЗО»</a:t>
            </a:r>
            <a:br>
              <a:rPr lang="ru-RU" sz="4500" dirty="0" smtClean="0"/>
            </a:br>
            <a:r>
              <a:rPr lang="ru-RU" sz="4500" dirty="0" smtClean="0"/>
              <a:t>«Технология»</a:t>
            </a:r>
            <a:br>
              <a:rPr lang="ru-RU" sz="4500" dirty="0" smtClean="0"/>
            </a:br>
            <a:r>
              <a:rPr lang="ru-RU" sz="4500" dirty="0" smtClean="0"/>
              <a:t>«Физическая культура» </a:t>
            </a:r>
            <a:br>
              <a:rPr lang="ru-RU" sz="4500" dirty="0" smtClean="0"/>
            </a:br>
            <a:endParaRPr lang="ru-RU" sz="4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62500" lnSpcReduction="20000"/>
          </a:bodyPr>
          <a:lstStyle/>
          <a:p>
            <a:pPr>
              <a:buNone/>
            </a:pPr>
            <a:r>
              <a:rPr lang="ru-RU" b="1" dirty="0" smtClean="0"/>
              <a:t>Примерные рабочие программы основного общего образования: </a:t>
            </a:r>
          </a:p>
          <a:p>
            <a:pPr>
              <a:buNone/>
            </a:pPr>
            <a:r>
              <a:rPr lang="ru-RU" dirty="0" smtClean="0"/>
              <a:t>Сайт Единое содержание общего образования (Министерство просвещения РФ,</a:t>
            </a:r>
            <a:br>
              <a:rPr lang="ru-RU" dirty="0" smtClean="0"/>
            </a:br>
            <a:r>
              <a:rPr lang="ru-RU" dirty="0" smtClean="0"/>
              <a:t>Институт стратегии развития образования РАО)</a:t>
            </a:r>
            <a:r>
              <a:rPr lang="ru-RU" b="1" dirty="0" smtClean="0"/>
              <a:t/>
            </a:r>
            <a:br>
              <a:rPr lang="ru-RU" b="1" dirty="0" smtClean="0"/>
            </a:br>
            <a:endParaRPr lang="ru-RU" b="1" dirty="0" smtClean="0"/>
          </a:p>
          <a:p>
            <a:pPr>
              <a:buNone/>
            </a:pPr>
            <a:r>
              <a:rPr lang="ru-RU" dirty="0" smtClean="0"/>
              <a:t>«Русский язык», «Родной язык (русский)», «Литература», «Родная</a:t>
            </a:r>
            <a:br>
              <a:rPr lang="ru-RU" dirty="0" smtClean="0"/>
            </a:br>
            <a:r>
              <a:rPr lang="ru-RU" dirty="0" smtClean="0"/>
              <a:t>литература (русская)»</a:t>
            </a:r>
            <a:br>
              <a:rPr lang="ru-RU" dirty="0" smtClean="0"/>
            </a:br>
            <a:r>
              <a:rPr lang="ru-RU" dirty="0" smtClean="0"/>
              <a:t>«Математика» (базовый уровень), «Физика» (базовый уровень), «Химия»</a:t>
            </a:r>
            <a:br>
              <a:rPr lang="ru-RU" dirty="0" smtClean="0"/>
            </a:br>
            <a:r>
              <a:rPr lang="ru-RU" dirty="0" smtClean="0"/>
              <a:t>(базовый уровень),</a:t>
            </a:r>
            <a:br>
              <a:rPr lang="ru-RU" dirty="0" smtClean="0"/>
            </a:br>
            <a:r>
              <a:rPr lang="ru-RU" dirty="0" smtClean="0"/>
              <a:t>«Информатика» (базовый уровень), «Биология» (базовый уровень)</a:t>
            </a:r>
            <a:br>
              <a:rPr lang="ru-RU" dirty="0" smtClean="0"/>
            </a:br>
            <a:r>
              <a:rPr lang="ru-RU" dirty="0" smtClean="0"/>
              <a:t>«История» , «Обществознание» , «География», «Английский язык» ,</a:t>
            </a:r>
            <a:br>
              <a:rPr lang="ru-RU" dirty="0" smtClean="0"/>
            </a:br>
            <a:r>
              <a:rPr lang="ru-RU" dirty="0" smtClean="0"/>
              <a:t>«Испанский язык», «Французский язык»</a:t>
            </a:r>
            <a:br>
              <a:rPr lang="ru-RU" dirty="0" smtClean="0"/>
            </a:br>
            <a:r>
              <a:rPr lang="ru-RU" dirty="0" smtClean="0"/>
              <a:t>«Немецкий язык» , «Китайский язык»</a:t>
            </a:r>
            <a:br>
              <a:rPr lang="ru-RU" dirty="0" smtClean="0"/>
            </a:br>
            <a:r>
              <a:rPr lang="ru-RU" dirty="0" smtClean="0"/>
              <a:t>«Музыка» , «ОБЖ», «Физическая культура», «ИЗО» , «Технология»</a:t>
            </a:r>
            <a:r>
              <a:rPr lang="ru-RU" b="1" dirty="0" smtClean="0"/>
              <a:t/>
            </a:r>
            <a:br>
              <a:rPr lang="ru-RU" b="1" dirty="0" smtClean="0"/>
            </a:br>
            <a:endParaRPr lang="ru-RU" b="1" dirty="0" smtClean="0"/>
          </a:p>
          <a:p>
            <a:pPr>
              <a:buNone/>
            </a:pPr>
            <a:r>
              <a:rPr lang="ru-RU" dirty="0" smtClean="0"/>
              <a:t>Одобрены решением</a:t>
            </a:r>
            <a:br>
              <a:rPr lang="ru-RU" dirty="0" smtClean="0"/>
            </a:br>
            <a:r>
              <a:rPr lang="ru-RU" dirty="0" smtClean="0"/>
              <a:t>Федерального УМО по</a:t>
            </a:r>
            <a:br>
              <a:rPr lang="ru-RU" dirty="0" smtClean="0"/>
            </a:br>
            <a:r>
              <a:rPr lang="ru-RU" dirty="0" smtClean="0"/>
              <a:t>общему образованию</a:t>
            </a:r>
            <a:br>
              <a:rPr lang="ru-RU" dirty="0" smtClean="0"/>
            </a:br>
            <a:r>
              <a:rPr lang="ru-RU" dirty="0" smtClean="0"/>
              <a:t>Протокол 3/21 от 27.09.2021 </a:t>
            </a:r>
            <a:br>
              <a:rPr lang="ru-RU" dirty="0" smtClean="0"/>
            </a:b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2. Подготовить рабочие программы в соответствии с</a:t>
            </a:r>
            <a:br>
              <a:rPr lang="ru-RU" b="1" dirty="0" smtClean="0"/>
            </a:br>
            <a:r>
              <a:rPr lang="ru-RU" b="1" dirty="0" smtClean="0"/>
              <a:t>требованиями ФГОС-2021 (углублённый, базовый уровень,</a:t>
            </a:r>
            <a:br>
              <a:rPr lang="ru-RU" b="1" dirty="0" smtClean="0"/>
            </a:br>
            <a:r>
              <a:rPr lang="ru-RU" b="1" dirty="0" smtClean="0"/>
              <a:t>адаптированные программы)</a:t>
            </a:r>
            <a:r>
              <a:rPr lang="ru-RU" dirty="0" smtClean="0"/>
              <a:t> </a:t>
            </a:r>
            <a:br>
              <a:rPr lang="ru-RU" dirty="0" smtClean="0"/>
            </a:b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3. Внести изменения в локальный акт (или принять новый</a:t>
            </a:r>
            <a:br>
              <a:rPr lang="ru-RU" b="1" dirty="0" smtClean="0"/>
            </a:br>
            <a:r>
              <a:rPr lang="ru-RU" b="1" dirty="0" smtClean="0"/>
              <a:t>локальный акт) о разработке и утверждении рабочих</a:t>
            </a:r>
            <a:br>
              <a:rPr lang="ru-RU" b="1" dirty="0" smtClean="0"/>
            </a:br>
            <a:r>
              <a:rPr lang="ru-RU" b="1" dirty="0" smtClean="0"/>
              <a:t>программ учебных предметов, учебных курсов (в том числе</a:t>
            </a:r>
            <a:br>
              <a:rPr lang="ru-RU" b="1" dirty="0" smtClean="0"/>
            </a:br>
            <a:r>
              <a:rPr lang="ru-RU" b="1" dirty="0" smtClean="0"/>
              <a:t>внеурочной деятельности), учебных модулей</a:t>
            </a:r>
            <a:r>
              <a:rPr lang="ru-RU" dirty="0" smtClean="0"/>
              <a:t> </a:t>
            </a:r>
            <a:br>
              <a:rPr lang="ru-RU" dirty="0" smtClean="0"/>
            </a:b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Образовательно-технологический аспект</a:t>
            </a:r>
            <a:br>
              <a:rPr lang="ru-RU" sz="3200" b="1" dirty="0" smtClean="0"/>
            </a:br>
            <a:r>
              <a:rPr lang="ru-RU" sz="2200" b="1" dirty="0" smtClean="0"/>
              <a:t>(полноценная реализация </a:t>
            </a:r>
            <a:r>
              <a:rPr lang="ru-RU" sz="2200" b="1" dirty="0" err="1" smtClean="0"/>
              <a:t>системно-деятельностного</a:t>
            </a:r>
            <a:r>
              <a:rPr lang="ru-RU" sz="2200" b="1" dirty="0" smtClean="0"/>
              <a:t/>
            </a:r>
            <a:br>
              <a:rPr lang="ru-RU" sz="2200" b="1" dirty="0" smtClean="0"/>
            </a:br>
            <a:r>
              <a:rPr lang="ru-RU" sz="2200" b="1" dirty="0" smtClean="0"/>
              <a:t>подхода)</a:t>
            </a:r>
            <a:r>
              <a:rPr lang="ru-RU" sz="2200" dirty="0" smtClean="0"/>
              <a:t> </a:t>
            </a:r>
            <a:r>
              <a:rPr lang="ru-RU" sz="3200" dirty="0" smtClean="0"/>
              <a:t/>
            </a:r>
            <a:br>
              <a:rPr lang="ru-RU" sz="3200" dirty="0" smtClean="0"/>
            </a:br>
            <a:endParaRPr lang="ru-RU" sz="3200" b="1" dirty="0"/>
          </a:p>
        </p:txBody>
      </p:sp>
      <p:sp>
        <p:nvSpPr>
          <p:cNvPr id="3" name="Содержимое 2"/>
          <p:cNvSpPr>
            <a:spLocks noGrp="1"/>
          </p:cNvSpPr>
          <p:nvPr>
            <p:ph idx="1"/>
          </p:nvPr>
        </p:nvSpPr>
        <p:spPr/>
        <p:txBody>
          <a:bodyPr>
            <a:normAutofit fontScale="77500" lnSpcReduction="20000"/>
          </a:bodyPr>
          <a:lstStyle/>
          <a:p>
            <a:r>
              <a:rPr lang="ru-RU" b="1" dirty="0" smtClean="0"/>
              <a:t>1. Изучить обновлённые подходы к </a:t>
            </a:r>
            <a:r>
              <a:rPr lang="ru-RU" b="1" dirty="0" err="1" smtClean="0"/>
              <a:t>метапредметным</a:t>
            </a:r>
            <a:r>
              <a:rPr lang="ru-RU" b="1" dirty="0" smtClean="0"/>
              <a:t/>
            </a:r>
            <a:br>
              <a:rPr lang="ru-RU" b="1" dirty="0" smtClean="0"/>
            </a:br>
            <a:r>
              <a:rPr lang="ru-RU" b="1" dirty="0" smtClean="0"/>
              <a:t>результатам (программа развития УУД). Обеспечить</a:t>
            </a:r>
            <a:br>
              <a:rPr lang="ru-RU" b="1" dirty="0" smtClean="0"/>
            </a:br>
            <a:r>
              <a:rPr lang="ru-RU" b="1" dirty="0" smtClean="0"/>
              <a:t>систематическое использование на уроках учебных задач, направленных на формирование познавательных, регулятивных, коммуникативных УУД учащихся.</a:t>
            </a:r>
          </a:p>
          <a:p>
            <a:r>
              <a:rPr lang="ru-RU" b="1" dirty="0" smtClean="0"/>
              <a:t/>
            </a:r>
            <a:br>
              <a:rPr lang="ru-RU" b="1" dirty="0" smtClean="0"/>
            </a:br>
            <a:r>
              <a:rPr lang="ru-RU" b="1" dirty="0" smtClean="0"/>
              <a:t>2. Обратить внимание на организацию проектной и </a:t>
            </a:r>
            <a:r>
              <a:rPr lang="ru-RU" b="1" dirty="0" err="1" smtClean="0"/>
              <a:t>учебно</a:t>
            </a:r>
            <a:r>
              <a:rPr lang="ru-RU" b="1" dirty="0" smtClean="0"/>
              <a:t>- исследовательской деятельности учащихся (именно в этой деятельности комплексно формируются УУД, обеспечивается «прикладной характер» знаний)</a:t>
            </a:r>
            <a:r>
              <a:rPr lang="ru-RU" dirty="0" smtClean="0"/>
              <a:t> </a:t>
            </a:r>
            <a:br>
              <a:rPr lang="ru-RU" dirty="0" smtClean="0"/>
            </a:b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0000" lnSpcReduction="20000"/>
          </a:bodyPr>
          <a:lstStyle/>
          <a:p>
            <a:r>
              <a:rPr lang="ru-RU" b="1" dirty="0" smtClean="0"/>
              <a:t>3. Организовать изучение требований ФГОС-2021 к</a:t>
            </a:r>
            <a:br>
              <a:rPr lang="ru-RU" b="1" dirty="0" smtClean="0"/>
            </a:br>
            <a:r>
              <a:rPr lang="ru-RU" b="1" dirty="0" smtClean="0"/>
              <a:t>предметным результатам освоения программ</a:t>
            </a:r>
          </a:p>
          <a:p>
            <a:pPr>
              <a:buNone/>
            </a:pPr>
            <a:r>
              <a:rPr lang="ru-RU" b="1" dirty="0" smtClean="0"/>
              <a:t/>
            </a:r>
            <a:br>
              <a:rPr lang="ru-RU" b="1" dirty="0" smtClean="0"/>
            </a:br>
            <a:r>
              <a:rPr lang="ru-RU" b="1" dirty="0" smtClean="0"/>
              <a:t>4. Изучать вопросы функциональной грамотности: виды,</a:t>
            </a:r>
            <a:br>
              <a:rPr lang="ru-RU" b="1" dirty="0" smtClean="0"/>
            </a:br>
            <a:r>
              <a:rPr lang="ru-RU" b="1" dirty="0" smtClean="0"/>
              <a:t>сущность </a:t>
            </a:r>
            <a:br>
              <a:rPr lang="ru-RU" b="1" dirty="0" smtClean="0"/>
            </a:br>
            <a:endParaRPr lang="ru-RU" b="1" dirty="0" smtClean="0"/>
          </a:p>
          <a:p>
            <a:pPr>
              <a:buNone/>
            </a:pPr>
            <a:r>
              <a:rPr lang="ru-RU" b="1" dirty="0" smtClean="0"/>
              <a:t>Функциональная грамотность – знания и умения, необходимые</a:t>
            </a:r>
            <a:br>
              <a:rPr lang="ru-RU" b="1" dirty="0" smtClean="0"/>
            </a:br>
            <a:r>
              <a:rPr lang="ru-RU" b="1" dirty="0" smtClean="0"/>
              <a:t>для полноценного функционирования в современном</a:t>
            </a:r>
            <a:br>
              <a:rPr lang="ru-RU" b="1" dirty="0" smtClean="0"/>
            </a:br>
            <a:r>
              <a:rPr lang="ru-RU" b="1" dirty="0" smtClean="0"/>
              <a:t>обществе, т.е для решения широкого диапазона задач в</a:t>
            </a:r>
            <a:br>
              <a:rPr lang="ru-RU" b="1" dirty="0" smtClean="0"/>
            </a:br>
            <a:r>
              <a:rPr lang="ru-RU" b="1" dirty="0" smtClean="0"/>
              <a:t>различных сферах человеческой деятельности, общения и</a:t>
            </a:r>
            <a:br>
              <a:rPr lang="ru-RU" b="1" dirty="0" smtClean="0"/>
            </a:br>
            <a:r>
              <a:rPr lang="ru-RU" b="1" dirty="0" smtClean="0"/>
              <a:t>социальных отношений</a:t>
            </a:r>
            <a:br>
              <a:rPr lang="ru-RU" b="1" dirty="0" smtClean="0"/>
            </a:br>
            <a:r>
              <a:rPr lang="ru-RU" b="1" dirty="0" smtClean="0"/>
              <a:t>Включить перечисленные вопросы в планы работы МО разного уровня</a:t>
            </a:r>
            <a:r>
              <a:rPr lang="ru-RU" dirty="0" smtClean="0"/>
              <a:t> </a:t>
            </a:r>
            <a:br>
              <a:rPr lang="ru-RU" dirty="0" smtClean="0"/>
            </a:b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7500" lnSpcReduction="20000"/>
          </a:bodyPr>
          <a:lstStyle/>
          <a:p>
            <a:r>
              <a:rPr lang="ru-RU" b="1" dirty="0" smtClean="0"/>
              <a:t>Для развития функциональной грамотности учащихся</a:t>
            </a:r>
            <a:br>
              <a:rPr lang="ru-RU" b="1" dirty="0" smtClean="0"/>
            </a:br>
            <a:r>
              <a:rPr lang="ru-RU" b="1" dirty="0" smtClean="0"/>
              <a:t>работать на уроке с информацией, представленной в разной</a:t>
            </a:r>
            <a:br>
              <a:rPr lang="ru-RU" b="1" dirty="0" smtClean="0"/>
            </a:br>
            <a:r>
              <a:rPr lang="ru-RU" b="1" dirty="0" smtClean="0"/>
              <a:t>форме (рисунок, текст, таблица, диаграмма);</a:t>
            </a:r>
          </a:p>
          <a:p>
            <a:r>
              <a:rPr lang="ru-RU" b="1" dirty="0" smtClean="0"/>
              <a:t/>
            </a:r>
            <a:br>
              <a:rPr lang="ru-RU" b="1" dirty="0" smtClean="0"/>
            </a:br>
            <a:r>
              <a:rPr lang="ru-RU" b="1" dirty="0" smtClean="0"/>
              <a:t>работать с реальными данными, сведениями, информацией,</a:t>
            </a:r>
            <a:br>
              <a:rPr lang="ru-RU" b="1" dirty="0" smtClean="0"/>
            </a:br>
            <a:r>
              <a:rPr lang="ru-RU" b="1" dirty="0" smtClean="0"/>
              <a:t>величинами и единицами измерений;</a:t>
            </a:r>
          </a:p>
          <a:p>
            <a:r>
              <a:rPr lang="ru-RU" b="1" dirty="0" smtClean="0"/>
              <a:t/>
            </a:r>
            <a:br>
              <a:rPr lang="ru-RU" b="1" dirty="0" smtClean="0"/>
            </a:br>
            <a:r>
              <a:rPr lang="ru-RU" b="1" dirty="0" smtClean="0"/>
              <a:t>поощрять проявление учащимися самостоятельности,</a:t>
            </a:r>
            <a:br>
              <a:rPr lang="ru-RU" b="1" dirty="0" smtClean="0"/>
            </a:br>
            <a:r>
              <a:rPr lang="ru-RU" b="1" dirty="0" smtClean="0"/>
              <a:t>использование учебного и жизненного опыта;</a:t>
            </a:r>
          </a:p>
          <a:p>
            <a:r>
              <a:rPr lang="ru-RU" b="1" dirty="0" smtClean="0"/>
              <a:t/>
            </a:r>
            <a:br>
              <a:rPr lang="ru-RU" b="1" dirty="0" smtClean="0"/>
            </a:br>
            <a:r>
              <a:rPr lang="ru-RU" b="1" dirty="0" smtClean="0"/>
              <a:t>побуждать учащихся к высказываниям, к формулированию</a:t>
            </a:r>
            <a:br>
              <a:rPr lang="ru-RU" b="1" dirty="0" smtClean="0"/>
            </a:br>
            <a:r>
              <a:rPr lang="ru-RU" b="1" dirty="0" smtClean="0"/>
              <a:t>вопросов</a:t>
            </a:r>
            <a:br>
              <a:rPr lang="ru-RU" b="1" dirty="0" smtClean="0"/>
            </a:br>
            <a:r>
              <a:rPr lang="ru-RU" b="1" dirty="0" smtClean="0"/>
              <a:t> </a:t>
            </a: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70000" lnSpcReduction="20000"/>
          </a:bodyPr>
          <a:lstStyle/>
          <a:p>
            <a:pPr algn="ctr"/>
            <a:r>
              <a:rPr lang="ru-RU" b="1" dirty="0" smtClean="0"/>
              <a:t>Конструирование учебного плана</a:t>
            </a:r>
            <a:br>
              <a:rPr lang="ru-RU" b="1" dirty="0" smtClean="0"/>
            </a:br>
            <a:r>
              <a:rPr lang="ru-RU" b="1" dirty="0" smtClean="0"/>
              <a:t>Соблюдать:</a:t>
            </a:r>
          </a:p>
          <a:p>
            <a:pPr algn="ctr">
              <a:buNone/>
            </a:pPr>
            <a:r>
              <a:rPr lang="ru-RU" b="1" dirty="0" smtClean="0"/>
              <a:t/>
            </a:r>
            <a:br>
              <a:rPr lang="ru-RU" b="1" dirty="0" smtClean="0"/>
            </a:br>
            <a:r>
              <a:rPr lang="ru-RU" b="1" dirty="0" smtClean="0"/>
              <a:t>1. Обязательные для изучения предметные области и</a:t>
            </a:r>
            <a:br>
              <a:rPr lang="ru-RU" b="1" dirty="0" smtClean="0"/>
            </a:br>
            <a:r>
              <a:rPr lang="ru-RU" b="1" dirty="0" smtClean="0"/>
              <a:t>учебные предметы (учебные модули - НОО)</a:t>
            </a:r>
          </a:p>
          <a:p>
            <a:pPr algn="ctr">
              <a:buNone/>
            </a:pPr>
            <a:r>
              <a:rPr lang="ru-RU" b="1" dirty="0" smtClean="0"/>
              <a:t/>
            </a:r>
            <a:br>
              <a:rPr lang="ru-RU" b="1" dirty="0" smtClean="0"/>
            </a:br>
            <a:r>
              <a:rPr lang="ru-RU" b="1" dirty="0" smtClean="0"/>
              <a:t>2. Общий объём аудиторной нагрузки (минимум/максимум)</a:t>
            </a:r>
          </a:p>
          <a:p>
            <a:pPr algn="ctr">
              <a:buNone/>
            </a:pPr>
            <a:r>
              <a:rPr lang="ru-RU" b="1" dirty="0" smtClean="0"/>
              <a:t/>
            </a:r>
            <a:br>
              <a:rPr lang="ru-RU" b="1" dirty="0" smtClean="0"/>
            </a:br>
            <a:r>
              <a:rPr lang="ru-RU" b="1" dirty="0" smtClean="0"/>
              <a:t>3. Структуру учебного плана (ст.2 ФЗ «Об образовании в РФ»)</a:t>
            </a:r>
            <a:br>
              <a:rPr lang="ru-RU" b="1" dirty="0" smtClean="0"/>
            </a:br>
            <a:r>
              <a:rPr lang="ru-RU" dirty="0" smtClean="0"/>
              <a:t>22) учебный план - документ, который определяет перечень,</a:t>
            </a:r>
            <a:br>
              <a:rPr lang="ru-RU" dirty="0" smtClean="0"/>
            </a:br>
            <a:r>
              <a:rPr lang="ru-RU" dirty="0" smtClean="0"/>
              <a:t>трудоемкость, последовательность и распределение по</a:t>
            </a:r>
            <a:br>
              <a:rPr lang="ru-RU" dirty="0" smtClean="0"/>
            </a:br>
            <a:r>
              <a:rPr lang="ru-RU" dirty="0" smtClean="0"/>
              <a:t>периодам обучения учебных предметов, курсов, дисциплин</a:t>
            </a:r>
            <a:br>
              <a:rPr lang="ru-RU" dirty="0" smtClean="0"/>
            </a:br>
            <a:r>
              <a:rPr lang="ru-RU" dirty="0" smtClean="0"/>
              <a:t>(модулей), практики, иных видов учебной деятельности и,</a:t>
            </a:r>
            <a:br>
              <a:rPr lang="ru-RU" dirty="0" smtClean="0"/>
            </a:br>
            <a:r>
              <a:rPr lang="ru-RU" dirty="0" smtClean="0"/>
              <a:t>если иное не установлено настоящим Федеральным</a:t>
            </a:r>
            <a:br>
              <a:rPr lang="ru-RU" dirty="0" smtClean="0"/>
            </a:br>
            <a:r>
              <a:rPr lang="ru-RU" dirty="0" smtClean="0"/>
              <a:t>законом, формы промежуточной аттестации обучающихся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32656"/>
            <a:ext cx="8784976" cy="6408712"/>
          </a:xfrm>
        </p:spPr>
        <p:txBody>
          <a:bodyPr>
            <a:normAutofit fontScale="62500" lnSpcReduction="20000"/>
          </a:bodyPr>
          <a:lstStyle/>
          <a:p>
            <a:r>
              <a:rPr lang="ru-RU" b="1" dirty="0" smtClean="0">
                <a:solidFill>
                  <a:schemeClr val="tx1"/>
                </a:solidFill>
                <a:latin typeface="Times New Roman" pitchFamily="18" charset="0"/>
                <a:cs typeface="Times New Roman" pitchFamily="18" charset="0"/>
              </a:rPr>
              <a:t>Новая терминология ФГОС</a:t>
            </a:r>
          </a:p>
          <a:p>
            <a:pPr algn="just"/>
            <a:r>
              <a:rPr lang="ru-RU" sz="2900" b="1" dirty="0" smtClean="0">
                <a:solidFill>
                  <a:schemeClr val="tx1"/>
                </a:solidFill>
                <a:latin typeface="Times New Roman" pitchFamily="18" charset="0"/>
                <a:cs typeface="Times New Roman" pitchFamily="18" charset="0"/>
              </a:rPr>
              <a:t>Дана трактовка понятий «учебный предмет», «учебный курс», «учебный модуль», «</a:t>
            </a:r>
            <a:r>
              <a:rPr lang="ru-RU" sz="2900" b="1" dirty="0" err="1" smtClean="0">
                <a:solidFill>
                  <a:schemeClr val="tx1"/>
                </a:solidFill>
                <a:latin typeface="Times New Roman" pitchFamily="18" charset="0"/>
                <a:cs typeface="Times New Roman" pitchFamily="18" charset="0"/>
              </a:rPr>
              <a:t>метапредметные</a:t>
            </a:r>
            <a:r>
              <a:rPr lang="ru-RU" sz="2900" b="1" dirty="0" smtClean="0">
                <a:solidFill>
                  <a:schemeClr val="tx1"/>
                </a:solidFill>
                <a:latin typeface="Times New Roman" pitchFamily="18" charset="0"/>
                <a:cs typeface="Times New Roman" pitchFamily="18" charset="0"/>
              </a:rPr>
              <a:t> результаты»:</a:t>
            </a:r>
          </a:p>
          <a:p>
            <a:pPr algn="just"/>
            <a:r>
              <a:rPr lang="ru-RU" sz="2900" b="1" dirty="0" smtClean="0">
                <a:solidFill>
                  <a:schemeClr val="tx1"/>
                </a:solidFill>
              </a:rPr>
              <a:t>«учебный предмет» </a:t>
            </a:r>
            <a:r>
              <a:rPr lang="ru-RU" sz="2900" dirty="0" smtClean="0">
                <a:solidFill>
                  <a:schemeClr val="tx1"/>
                </a:solidFill>
              </a:rPr>
              <a:t>- единицы (компоненты) содержания образования, отражающие предмет соответствующей науки, а также дидактические особенности изучаемого материала и возможности его усвоения обучающимися разного возраста и уровня подготовки (п. 6 ФГОС НОО, п.5 ФГОС ООО)</a:t>
            </a:r>
          </a:p>
          <a:p>
            <a:pPr algn="just"/>
            <a:endParaRPr lang="ru-RU" sz="2900" dirty="0" smtClean="0">
              <a:solidFill>
                <a:schemeClr val="tx1"/>
              </a:solidFill>
            </a:endParaRPr>
          </a:p>
          <a:p>
            <a:pPr algn="just"/>
            <a:r>
              <a:rPr lang="ru-RU" sz="2900" b="1" dirty="0" smtClean="0">
                <a:solidFill>
                  <a:schemeClr val="tx1"/>
                </a:solidFill>
              </a:rPr>
              <a:t>«учебный курс» </a:t>
            </a:r>
            <a:r>
              <a:rPr lang="ru-RU" sz="2900" dirty="0" smtClean="0">
                <a:solidFill>
                  <a:schemeClr val="tx1"/>
                </a:solidFill>
              </a:rPr>
              <a:t>- целостная, логически завершённая часть содержания образования, расширяющая и углубляющая материал предметных областей, и (или) в пределах которой осуществляется освоение относительно самостоятельного тематического блока учебного предмета (п. 6 ФГОС НОО, п.5 ФГОС ООО)</a:t>
            </a:r>
          </a:p>
          <a:p>
            <a:pPr algn="just"/>
            <a:endParaRPr lang="ru-RU" sz="2900" dirty="0" smtClean="0">
              <a:solidFill>
                <a:schemeClr val="tx1"/>
              </a:solidFill>
            </a:endParaRPr>
          </a:p>
          <a:p>
            <a:pPr algn="just"/>
            <a:r>
              <a:rPr lang="ru-RU" sz="2900" b="1" dirty="0" smtClean="0">
                <a:solidFill>
                  <a:schemeClr val="tx1"/>
                </a:solidFill>
              </a:rPr>
              <a:t>«учебный модуль» </a:t>
            </a:r>
            <a:r>
              <a:rPr lang="ru-RU" sz="2900" dirty="0" smtClean="0">
                <a:solidFill>
                  <a:schemeClr val="tx1"/>
                </a:solidFill>
              </a:rPr>
              <a:t>- часть содержания образования, осуществляется освоение относительно самостоятельного тематического блока учебного предмета или учебного курса либо нескольких взаимосвязанных разделов (п. 6 ФГОС НОО, п.5 ФГОС ООО)</a:t>
            </a:r>
          </a:p>
          <a:p>
            <a:pPr algn="just"/>
            <a:r>
              <a:rPr lang="ru-RU" sz="2900" dirty="0" smtClean="0">
                <a:solidFill>
                  <a:schemeClr val="tx1"/>
                </a:solidFill>
              </a:rPr>
              <a:t/>
            </a:r>
            <a:br>
              <a:rPr lang="ru-RU" sz="2900" dirty="0" smtClean="0">
                <a:solidFill>
                  <a:schemeClr val="tx1"/>
                </a:solidFill>
              </a:rPr>
            </a:br>
            <a:r>
              <a:rPr lang="ru-RU" sz="2900" b="1" dirty="0" smtClean="0">
                <a:solidFill>
                  <a:schemeClr val="tx1"/>
                </a:solidFill>
              </a:rPr>
              <a:t>«</a:t>
            </a:r>
            <a:r>
              <a:rPr lang="ru-RU" sz="2900" b="1" dirty="0" err="1" smtClean="0">
                <a:solidFill>
                  <a:schemeClr val="tx1"/>
                </a:solidFill>
              </a:rPr>
              <a:t>метапредметные</a:t>
            </a:r>
            <a:r>
              <a:rPr lang="ru-RU" sz="2900" b="1" dirty="0" smtClean="0">
                <a:solidFill>
                  <a:schemeClr val="tx1"/>
                </a:solidFill>
              </a:rPr>
              <a:t> результаты»</a:t>
            </a:r>
            <a:r>
              <a:rPr lang="ru-RU" sz="2900" dirty="0" smtClean="0">
                <a:solidFill>
                  <a:schemeClr val="tx1"/>
                </a:solidFill>
              </a:rPr>
              <a:t> - достижения обучающихся, полученные в результате изучения учебных предметов, учебных курсов (в том числе внеурочной деятельности), учебных модулей, характеризующие совокупность познавательных, коммуникативных и регулятивных универсальных учебных действий, а также уровень овладения междисциплинарными понятиями (п. 9 ФГОС НОО, п. 8 ФГОС ООО)</a:t>
            </a:r>
            <a:br>
              <a:rPr lang="ru-RU" sz="2900" dirty="0" smtClean="0">
                <a:solidFill>
                  <a:schemeClr val="tx1"/>
                </a:solidFill>
              </a:rPr>
            </a:br>
            <a:r>
              <a:rPr lang="ru-RU" sz="2800" dirty="0" smtClean="0"/>
              <a:t/>
            </a:r>
            <a:br>
              <a:rPr lang="ru-RU" sz="2800" dirty="0" smtClean="0"/>
            </a:br>
            <a:endParaRPr lang="ru-RU" sz="2800" b="1" dirty="0" smtClean="0">
              <a:solidFill>
                <a:schemeClr val="tx1"/>
              </a:solidFill>
              <a:latin typeface="Times New Roman" pitchFamily="18" charset="0"/>
              <a:cs typeface="Times New Roman" pitchFamily="18" charset="0"/>
            </a:endParaRPr>
          </a:p>
          <a:p>
            <a:endParaRPr lang="ru-RU" sz="2800" b="1" dirty="0" smtClean="0">
              <a:solidFill>
                <a:schemeClr val="tx1"/>
              </a:solidFill>
              <a:latin typeface="Times New Roman" pitchFamily="18" charset="0"/>
              <a:cs typeface="Times New Roman" pitchFamily="18" charset="0"/>
            </a:endParaRPr>
          </a:p>
          <a:p>
            <a:r>
              <a:rPr lang="ru-RU" sz="2800" b="1" dirty="0" smtClean="0">
                <a:solidFill>
                  <a:schemeClr val="tx1"/>
                </a:solidFill>
                <a:latin typeface="Times New Roman" pitchFamily="18" charset="0"/>
                <a:cs typeface="Times New Roman" pitchFamily="18" charset="0"/>
              </a:rPr>
              <a:t> </a:t>
            </a:r>
            <a:r>
              <a:rPr lang="ru-RU" sz="3600" b="1" dirty="0" smtClean="0">
                <a:solidFill>
                  <a:schemeClr val="tx1"/>
                </a:solidFill>
              </a:rPr>
              <a:t> </a:t>
            </a:r>
          </a:p>
          <a:p>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80448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32656"/>
            <a:ext cx="8784976" cy="6408712"/>
          </a:xfrm>
        </p:spPr>
        <p:txBody>
          <a:bodyPr>
            <a:normAutofit/>
          </a:bodyPr>
          <a:lstStyle/>
          <a:p>
            <a:r>
              <a:rPr lang="ru-RU" sz="2000" b="1" dirty="0" smtClean="0">
                <a:solidFill>
                  <a:schemeClr val="tx1"/>
                </a:solidFill>
                <a:latin typeface="Times New Roman" pitchFamily="18" charset="0"/>
                <a:cs typeface="Times New Roman" pitchFamily="18" charset="0"/>
              </a:rPr>
              <a:t>Структура (разделы) Стандарта</a:t>
            </a:r>
          </a:p>
          <a:p>
            <a:endParaRPr lang="ru-RU" sz="2800" b="1" dirty="0" smtClean="0">
              <a:solidFill>
                <a:schemeClr val="tx1"/>
              </a:solidFill>
              <a:latin typeface="Times New Roman" pitchFamily="18" charset="0"/>
              <a:cs typeface="Times New Roman" pitchFamily="18" charset="0"/>
            </a:endParaRPr>
          </a:p>
          <a:p>
            <a:endParaRPr lang="ru-RU" sz="2800" b="1" dirty="0" smtClean="0">
              <a:solidFill>
                <a:schemeClr val="tx1"/>
              </a:solidFill>
              <a:latin typeface="Times New Roman" pitchFamily="18" charset="0"/>
              <a:cs typeface="Times New Roman" pitchFamily="18" charset="0"/>
            </a:endParaRPr>
          </a:p>
          <a:p>
            <a:r>
              <a:rPr lang="ru-RU" sz="2800" b="1" dirty="0" smtClean="0">
                <a:solidFill>
                  <a:schemeClr val="tx1"/>
                </a:solidFill>
                <a:latin typeface="Times New Roman" pitchFamily="18" charset="0"/>
                <a:cs typeface="Times New Roman" pitchFamily="18" charset="0"/>
              </a:rPr>
              <a:t> </a:t>
            </a:r>
            <a:r>
              <a:rPr lang="ru-RU" sz="3600" b="1" dirty="0" smtClean="0">
                <a:solidFill>
                  <a:schemeClr val="tx1"/>
                </a:solidFill>
              </a:rPr>
              <a:t> </a:t>
            </a:r>
          </a:p>
          <a:p>
            <a:endParaRPr lang="ru-RU" sz="2800" dirty="0">
              <a:solidFill>
                <a:schemeClr val="tx1"/>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642907" y="857230"/>
          <a:ext cx="8072496" cy="3587754"/>
        </p:xfrm>
        <a:graphic>
          <a:graphicData uri="http://schemas.openxmlformats.org/drawingml/2006/table">
            <a:tbl>
              <a:tblPr firstRow="1" bandRow="1">
                <a:tableStyleId>{5C22544A-7EE6-4342-B048-85BDC9FD1C3A}</a:tableStyleId>
              </a:tblPr>
              <a:tblGrid>
                <a:gridCol w="4036248"/>
                <a:gridCol w="4036248"/>
              </a:tblGrid>
              <a:tr h="478794">
                <a:tc>
                  <a:txBody>
                    <a:bodyPr/>
                    <a:lstStyle/>
                    <a:p>
                      <a:r>
                        <a:rPr lang="ru-RU" dirty="0" smtClean="0"/>
                        <a:t>ФГОС НОО и ООО.</a:t>
                      </a:r>
                    </a:p>
                    <a:p>
                      <a:r>
                        <a:rPr lang="ru-RU" dirty="0" smtClean="0"/>
                        <a:t>Было</a:t>
                      </a:r>
                      <a:endParaRPr lang="ru-RU" dirty="0"/>
                    </a:p>
                  </a:txBody>
                  <a:tcPr/>
                </a:tc>
                <a:tc>
                  <a:txBody>
                    <a:bodyPr/>
                    <a:lstStyle/>
                    <a:p>
                      <a:r>
                        <a:rPr lang="ru-RU" dirty="0" smtClean="0"/>
                        <a:t>ФГОС НОО и  ООО</a:t>
                      </a:r>
                    </a:p>
                    <a:p>
                      <a:r>
                        <a:rPr lang="ru-RU" dirty="0" smtClean="0"/>
                        <a:t>Стало</a:t>
                      </a:r>
                      <a:endParaRPr lang="ru-RU" dirty="0"/>
                    </a:p>
                  </a:txBody>
                  <a:tcPr/>
                </a:tc>
              </a:tr>
              <a:tr h="478794">
                <a:tc>
                  <a:txBody>
                    <a:bodyPr/>
                    <a:lstStyle/>
                    <a:p>
                      <a:r>
                        <a:rPr lang="ru-RU" sz="1600" dirty="0" smtClean="0"/>
                        <a:t>1.Общие</a:t>
                      </a:r>
                      <a:r>
                        <a:rPr lang="ru-RU" sz="1600" baseline="0" dirty="0" smtClean="0"/>
                        <a:t> положения</a:t>
                      </a:r>
                      <a:endParaRPr lang="ru-RU" sz="1600" dirty="0"/>
                    </a:p>
                  </a:txBody>
                  <a:tcPr/>
                </a:tc>
                <a:tc>
                  <a:txBody>
                    <a:bodyPr/>
                    <a:lstStyle/>
                    <a:p>
                      <a:r>
                        <a:rPr lang="ru-RU" sz="1600" dirty="0" smtClean="0"/>
                        <a:t>1.Общие положения</a:t>
                      </a:r>
                      <a:endParaRPr lang="ru-RU" sz="1600" dirty="0"/>
                    </a:p>
                  </a:txBody>
                  <a:tcPr/>
                </a:tc>
              </a:tr>
              <a:tr h="478794">
                <a:tc>
                  <a:txBody>
                    <a:bodyPr/>
                    <a:lstStyle/>
                    <a:p>
                      <a:r>
                        <a:rPr lang="ru-RU" sz="1600" b="1" i="0" kern="1200" dirty="0" smtClean="0">
                          <a:solidFill>
                            <a:schemeClr val="dk1"/>
                          </a:solidFill>
                          <a:latin typeface="+mn-lt"/>
                          <a:ea typeface="+mn-ea"/>
                          <a:cs typeface="+mn-cs"/>
                        </a:rPr>
                        <a:t>2.Требования к результатам освоения основной образовательной программы начального общего образования</a:t>
                      </a:r>
                      <a:endParaRPr lang="ru-RU" sz="1600" dirty="0"/>
                    </a:p>
                  </a:txBody>
                  <a:tcPr/>
                </a:tc>
                <a:tc>
                  <a:txBody>
                    <a:bodyPr/>
                    <a:lstStyle/>
                    <a:p>
                      <a:r>
                        <a:rPr lang="ru-RU" sz="1600" dirty="0" smtClean="0"/>
                        <a:t>2.Требование</a:t>
                      </a:r>
                      <a:r>
                        <a:rPr lang="ru-RU" sz="1600" baseline="0" dirty="0" smtClean="0"/>
                        <a:t> к структуре программы  основного общего образования</a:t>
                      </a:r>
                      <a:endParaRPr lang="ru-RU" sz="1600" dirty="0"/>
                    </a:p>
                  </a:txBody>
                  <a:tcPr/>
                </a:tc>
              </a:tr>
              <a:tr h="478794">
                <a:tc>
                  <a:txBody>
                    <a:bodyPr/>
                    <a:lstStyle/>
                    <a:p>
                      <a:r>
                        <a:rPr lang="ru-RU" sz="1600" b="1" i="0" kern="1200" dirty="0" smtClean="0">
                          <a:solidFill>
                            <a:schemeClr val="dk1"/>
                          </a:solidFill>
                          <a:latin typeface="+mn-lt"/>
                          <a:ea typeface="+mn-ea"/>
                          <a:cs typeface="+mn-cs"/>
                        </a:rPr>
                        <a:t>3.Требования к структуре основной образовательной программы начального общего образования</a:t>
                      </a:r>
                      <a:endParaRPr lang="ru-RU" sz="1600" dirty="0"/>
                    </a:p>
                  </a:txBody>
                  <a:tcPr/>
                </a:tc>
                <a:tc>
                  <a:txBody>
                    <a:bodyPr/>
                    <a:lstStyle/>
                    <a:p>
                      <a:r>
                        <a:rPr lang="ru-RU" sz="1600" dirty="0" smtClean="0"/>
                        <a:t>3.Требования к условиям реализации</a:t>
                      </a:r>
                      <a:r>
                        <a:rPr lang="ru-RU" sz="1600" baseline="0" dirty="0" smtClean="0"/>
                        <a:t> программы основного общего образования</a:t>
                      </a:r>
                      <a:endParaRPr lang="ru-RU" sz="1600" dirty="0"/>
                    </a:p>
                  </a:txBody>
                  <a:tcPr/>
                </a:tc>
              </a:tr>
              <a:tr h="478794">
                <a:tc>
                  <a:txBody>
                    <a:bodyPr/>
                    <a:lstStyle/>
                    <a:p>
                      <a:r>
                        <a:rPr lang="ru-RU" sz="1600" dirty="0" smtClean="0"/>
                        <a:t>4.</a:t>
                      </a:r>
                      <a:r>
                        <a:rPr lang="ru-RU" sz="1600" b="1" i="0" kern="1200" dirty="0" smtClean="0">
                          <a:solidFill>
                            <a:schemeClr val="dk1"/>
                          </a:solidFill>
                          <a:latin typeface="+mn-lt"/>
                          <a:ea typeface="+mn-ea"/>
                          <a:cs typeface="+mn-cs"/>
                        </a:rPr>
                        <a:t> Требования к условиям реализации основной образовательной программы начального общего образования</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4. Требования</a:t>
                      </a:r>
                      <a:r>
                        <a:rPr lang="ru-RU" sz="1600" baseline="0" dirty="0" smtClean="0"/>
                        <a:t> к результатам освоения программы основного общего образования</a:t>
                      </a:r>
                      <a:endParaRPr lang="ru-RU" sz="1600" dirty="0" smtClean="0"/>
                    </a:p>
                    <a:p>
                      <a:endParaRPr lang="ru-RU" sz="1600" dirty="0"/>
                    </a:p>
                  </a:txBody>
                  <a:tcPr/>
                </a:tc>
              </a:tr>
            </a:tbl>
          </a:graphicData>
        </a:graphic>
      </p:graphicFrame>
    </p:spTree>
    <p:extLst>
      <p:ext uri="{BB962C8B-B14F-4D97-AF65-F5344CB8AC3E}">
        <p14:creationId xmlns:p14="http://schemas.microsoft.com/office/powerpoint/2010/main" xmlns="" val="780448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Требования к результатам освоения программы  </a:t>
            </a:r>
            <a:br>
              <a:rPr lang="ru-RU" sz="2800" b="1" dirty="0" smtClean="0"/>
            </a:br>
            <a:endParaRPr lang="ru-RU" sz="2800" dirty="0"/>
          </a:p>
        </p:txBody>
      </p:sp>
      <p:sp>
        <p:nvSpPr>
          <p:cNvPr id="3" name="Содержимое 2"/>
          <p:cNvSpPr>
            <a:spLocks noGrp="1"/>
          </p:cNvSpPr>
          <p:nvPr>
            <p:ph idx="1"/>
          </p:nvPr>
        </p:nvSpPr>
        <p:spPr>
          <a:xfrm>
            <a:off x="457200" y="714356"/>
            <a:ext cx="8229600" cy="5411807"/>
          </a:xfrm>
        </p:spPr>
        <p:txBody>
          <a:bodyPr/>
          <a:lstStyle/>
          <a:p>
            <a:pPr algn="ctr">
              <a:buNone/>
            </a:pPr>
            <a:r>
              <a:rPr lang="ru-RU" dirty="0" err="1" smtClean="0"/>
              <a:t>Метапредметным</a:t>
            </a:r>
            <a:r>
              <a:rPr lang="ru-RU" dirty="0" smtClean="0"/>
              <a:t>, включающим</a:t>
            </a:r>
          </a:p>
          <a:p>
            <a:pPr algn="ctr">
              <a:buNone/>
            </a:pPr>
            <a:endParaRPr lang="ru-RU" dirty="0"/>
          </a:p>
        </p:txBody>
      </p:sp>
      <p:graphicFrame>
        <p:nvGraphicFramePr>
          <p:cNvPr id="4" name="Таблица 3"/>
          <p:cNvGraphicFramePr>
            <a:graphicFrameLocks noGrp="1"/>
          </p:cNvGraphicFramePr>
          <p:nvPr/>
        </p:nvGraphicFramePr>
        <p:xfrm>
          <a:off x="285720" y="1357298"/>
          <a:ext cx="8429684" cy="4488502"/>
        </p:xfrm>
        <a:graphic>
          <a:graphicData uri="http://schemas.openxmlformats.org/drawingml/2006/table">
            <a:tbl>
              <a:tblPr firstRow="1" bandRow="1">
                <a:tableStyleId>{5C22544A-7EE6-4342-B048-85BDC9FD1C3A}</a:tableStyleId>
              </a:tblPr>
              <a:tblGrid>
                <a:gridCol w="4214842"/>
                <a:gridCol w="4214842"/>
              </a:tblGrid>
              <a:tr h="432841">
                <a:tc>
                  <a:txBody>
                    <a:bodyPr/>
                    <a:lstStyle/>
                    <a:p>
                      <a:r>
                        <a:rPr lang="ru-RU" dirty="0" smtClean="0"/>
                        <a:t>НОО</a:t>
                      </a:r>
                      <a:endParaRPr lang="ru-RU" dirty="0"/>
                    </a:p>
                  </a:txBody>
                  <a:tcPr/>
                </a:tc>
                <a:tc>
                  <a:txBody>
                    <a:bodyPr/>
                    <a:lstStyle/>
                    <a:p>
                      <a:r>
                        <a:rPr lang="ru-RU" dirty="0" smtClean="0"/>
                        <a:t>ООО</a:t>
                      </a:r>
                      <a:endParaRPr lang="ru-RU" dirty="0"/>
                    </a:p>
                  </a:txBody>
                  <a:tcPr/>
                </a:tc>
              </a:tr>
              <a:tr h="13518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 </a:t>
                      </a:r>
                      <a:r>
                        <a:rPr lang="ru-RU" sz="1400" b="1" dirty="0" smtClean="0">
                          <a:solidFill>
                            <a:srgbClr val="FF0000"/>
                          </a:solidFill>
                        </a:rPr>
                        <a:t>Универсальные познавательные </a:t>
                      </a:r>
                      <a:r>
                        <a:rPr lang="ru-RU" sz="1400" dirty="0" smtClean="0"/>
                        <a:t>учебные действия (базовые,</a:t>
                      </a:r>
                      <a:r>
                        <a:rPr lang="ru-RU" sz="1400" baseline="0" dirty="0" smtClean="0"/>
                        <a:t> логические и начальные исследовательские действия, а также работу с информацией</a:t>
                      </a:r>
                      <a:endParaRPr lang="ru-RU" sz="1400" dirty="0" smtClean="0"/>
                    </a:p>
                    <a:p>
                      <a:endParaRPr lang="ru-RU" sz="1400" dirty="0"/>
                    </a:p>
                  </a:txBody>
                  <a:tcPr/>
                </a:tc>
                <a:tc>
                  <a:txBody>
                    <a:bodyPr/>
                    <a:lstStyle/>
                    <a:p>
                      <a:r>
                        <a:rPr lang="ru-RU" sz="1400" dirty="0" smtClean="0"/>
                        <a:t>Освоение обучающимися </a:t>
                      </a:r>
                      <a:r>
                        <a:rPr lang="ru-RU" sz="1400" dirty="0" err="1" smtClean="0"/>
                        <a:t>межпредметных</a:t>
                      </a:r>
                      <a:r>
                        <a:rPr lang="ru-RU" sz="1400" dirty="0" smtClean="0"/>
                        <a:t> понятий и универсальные учебные действия (познавательные,</a:t>
                      </a:r>
                      <a:r>
                        <a:rPr lang="ru-RU" sz="1400" baseline="0" dirty="0" smtClean="0"/>
                        <a:t> коммуникативные, регулятивные). </a:t>
                      </a:r>
                    </a:p>
                    <a:p>
                      <a:r>
                        <a:rPr lang="ru-RU" sz="1400" baseline="0" dirty="0" smtClean="0"/>
                        <a:t>Способность их использовать в учебной, познавательной и социальной практике.</a:t>
                      </a:r>
                      <a:endParaRPr lang="ru-RU" sz="1400" dirty="0"/>
                    </a:p>
                  </a:txBody>
                  <a:tcPr/>
                </a:tc>
              </a:tr>
              <a:tr h="16009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FF0000"/>
                          </a:solidFill>
                        </a:rPr>
                        <a:t>Универсальные коммуникативные </a:t>
                      </a:r>
                      <a:r>
                        <a:rPr lang="ru-RU" sz="1400" dirty="0" smtClean="0"/>
                        <a:t>действия (</a:t>
                      </a:r>
                      <a:r>
                        <a:rPr lang="ru-RU" sz="1400" dirty="0" err="1" smtClean="0"/>
                        <a:t>общение,совместная</a:t>
                      </a:r>
                      <a:r>
                        <a:rPr lang="ru-RU" sz="1400" baseline="0" dirty="0" smtClean="0"/>
                        <a:t> деятельность, презентация)</a:t>
                      </a:r>
                      <a:endParaRPr lang="ru-RU" sz="1400" dirty="0" smtClean="0"/>
                    </a:p>
                    <a:p>
                      <a:endParaRPr lang="ru-RU" sz="1400" dirty="0"/>
                    </a:p>
                  </a:txBody>
                  <a:tcPr/>
                </a:tc>
                <a:tc>
                  <a:txBody>
                    <a:bodyPr/>
                    <a:lstStyle/>
                    <a:p>
                      <a:r>
                        <a:rPr lang="ru-RU" sz="1400" dirty="0" smtClean="0"/>
                        <a:t>Готовность к самостоятельному планированию</a:t>
                      </a:r>
                      <a:r>
                        <a:rPr lang="ru-RU" sz="1400" baseline="0" dirty="0" smtClean="0"/>
                        <a:t> и осуществлению учебной деятельности и организации учебного сотрудничества с педагогическими работниками и сверстниками, к участию в построении  индивидуальной образовательной траектории.</a:t>
                      </a:r>
                      <a:endParaRPr lang="ru-RU" sz="1400" dirty="0"/>
                    </a:p>
                  </a:txBody>
                  <a:tcPr/>
                </a:tc>
              </a:tr>
              <a:tr h="1102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FF0000"/>
                          </a:solidFill>
                        </a:rPr>
                        <a:t>Универсальные регулятивные </a:t>
                      </a:r>
                      <a:r>
                        <a:rPr lang="ru-RU" sz="1400" dirty="0" smtClean="0"/>
                        <a:t>действия (</a:t>
                      </a:r>
                      <a:r>
                        <a:rPr lang="ru-RU" sz="1400" dirty="0" err="1" smtClean="0"/>
                        <a:t>саморегуляция</a:t>
                      </a:r>
                      <a:r>
                        <a:rPr lang="ru-RU" sz="1400" dirty="0" smtClean="0"/>
                        <a:t>,</a:t>
                      </a:r>
                      <a:r>
                        <a:rPr lang="ru-RU" sz="1400" baseline="0" dirty="0" smtClean="0"/>
                        <a:t> самоконтроль)</a:t>
                      </a:r>
                      <a:endParaRPr lang="ru-RU" sz="1400" dirty="0" smtClean="0"/>
                    </a:p>
                    <a:p>
                      <a:endParaRPr lang="ru-RU" sz="1400" dirty="0"/>
                    </a:p>
                  </a:txBody>
                  <a:tcPr/>
                </a:tc>
                <a:tc>
                  <a:txBody>
                    <a:bodyPr/>
                    <a:lstStyle/>
                    <a:p>
                      <a:r>
                        <a:rPr lang="ru-RU" sz="1400" dirty="0" smtClean="0"/>
                        <a:t>Овладение</a:t>
                      </a:r>
                      <a:r>
                        <a:rPr lang="ru-RU" sz="1400" baseline="0" dirty="0" smtClean="0"/>
                        <a:t> навыками работы с информацией: восприятие и создание информационных текстов в различных формах, в том числе цифровых, с учетом назначения информации и ее целевой </a:t>
                      </a:r>
                      <a:r>
                        <a:rPr lang="ru-RU" sz="1400" baseline="0" dirty="0" err="1" smtClean="0"/>
                        <a:t>аудтиории</a:t>
                      </a:r>
                      <a:endParaRPr lang="ru-RU" sz="1400" dirty="0"/>
                    </a:p>
                  </a:txBody>
                  <a:tcPr/>
                </a:tc>
              </a:tr>
            </a:tbl>
          </a:graphicData>
        </a:graphic>
      </p:graphicFrame>
      <p:sp>
        <p:nvSpPr>
          <p:cNvPr id="307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
            </a:r>
            <a:br>
              <a:rPr lang="ru-RU" sz="4000" b="1" dirty="0" smtClean="0"/>
            </a:br>
            <a:r>
              <a:rPr lang="ru-RU" sz="4000" b="1" dirty="0" smtClean="0"/>
              <a:t/>
            </a:r>
            <a:br>
              <a:rPr lang="ru-RU" sz="4000" b="1" dirty="0" smtClean="0"/>
            </a:br>
            <a:r>
              <a:rPr lang="ru-RU" sz="3100" b="1" dirty="0" smtClean="0"/>
              <a:t>Требования к результатам освоения программы НОО  </a:t>
            </a:r>
            <a:br>
              <a:rPr lang="ru-RU" sz="3100" b="1"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857232"/>
            <a:ext cx="8229600" cy="5268931"/>
          </a:xfrm>
        </p:spPr>
        <p:txBody>
          <a:bodyPr/>
          <a:lstStyle/>
          <a:p>
            <a:pPr algn="ctr">
              <a:buNone/>
            </a:pPr>
            <a:r>
              <a:rPr lang="ru-RU" sz="2400" dirty="0" smtClean="0"/>
              <a:t>Личностным, включающим</a:t>
            </a:r>
          </a:p>
          <a:p>
            <a:pPr algn="ctr">
              <a:buNone/>
            </a:pPr>
            <a:endParaRPr lang="ru-RU" dirty="0"/>
          </a:p>
        </p:txBody>
      </p:sp>
      <p:graphicFrame>
        <p:nvGraphicFramePr>
          <p:cNvPr id="4" name="Таблица 3"/>
          <p:cNvGraphicFramePr>
            <a:graphicFrameLocks noGrp="1"/>
          </p:cNvGraphicFramePr>
          <p:nvPr/>
        </p:nvGraphicFramePr>
        <p:xfrm>
          <a:off x="500034" y="1285859"/>
          <a:ext cx="8429684" cy="4142745"/>
        </p:xfrm>
        <a:graphic>
          <a:graphicData uri="http://schemas.openxmlformats.org/drawingml/2006/table">
            <a:tbl>
              <a:tblPr firstRow="1" bandRow="1">
                <a:tableStyleId>{5C22544A-7EE6-4342-B048-85BDC9FD1C3A}</a:tableStyleId>
              </a:tblPr>
              <a:tblGrid>
                <a:gridCol w="4214842"/>
                <a:gridCol w="4214842"/>
              </a:tblGrid>
              <a:tr h="430185">
                <a:tc>
                  <a:txBody>
                    <a:bodyPr/>
                    <a:lstStyle/>
                    <a:p>
                      <a:r>
                        <a:rPr lang="ru-RU" dirty="0" smtClean="0"/>
                        <a:t>Было</a:t>
                      </a:r>
                      <a:endParaRPr lang="ru-RU" dirty="0"/>
                    </a:p>
                  </a:txBody>
                  <a:tcPr/>
                </a:tc>
                <a:tc>
                  <a:txBody>
                    <a:bodyPr/>
                    <a:lstStyle/>
                    <a:p>
                      <a:r>
                        <a:rPr lang="ru-RU" dirty="0" smtClean="0"/>
                        <a:t>Стало</a:t>
                      </a:r>
                      <a:endParaRPr lang="ru-RU" dirty="0"/>
                    </a:p>
                  </a:txBody>
                  <a:tcPr/>
                </a:tc>
              </a:tr>
              <a:tr h="742512">
                <a:tc>
                  <a:txBody>
                    <a:bodyPr/>
                    <a:lstStyle/>
                    <a:p>
                      <a:r>
                        <a:rPr lang="ru-RU" dirty="0" err="1" smtClean="0">
                          <a:solidFill>
                            <a:srgbClr val="FF0000"/>
                          </a:solidFill>
                        </a:rPr>
                        <a:t>Сформированность</a:t>
                      </a:r>
                      <a:r>
                        <a:rPr lang="ru-RU" baseline="0" dirty="0" smtClean="0"/>
                        <a:t> основ гражданской идентичности</a:t>
                      </a:r>
                      <a:endParaRPr lang="ru-RU" dirty="0"/>
                    </a:p>
                  </a:txBody>
                  <a:tcPr/>
                </a:tc>
                <a:tc>
                  <a:txBody>
                    <a:bodyPr/>
                    <a:lstStyle/>
                    <a:p>
                      <a:r>
                        <a:rPr lang="ru-RU" dirty="0" smtClean="0">
                          <a:solidFill>
                            <a:srgbClr val="FF0000"/>
                          </a:solidFill>
                        </a:rPr>
                        <a:t>Формирование</a:t>
                      </a:r>
                      <a:r>
                        <a:rPr lang="ru-RU" dirty="0" smtClean="0"/>
                        <a:t> у обучающихся основ </a:t>
                      </a:r>
                      <a:r>
                        <a:rPr lang="ru-RU" dirty="0" smtClean="0">
                          <a:solidFill>
                            <a:srgbClr val="FF0000"/>
                          </a:solidFill>
                        </a:rPr>
                        <a:t>российской </a:t>
                      </a:r>
                      <a:r>
                        <a:rPr lang="ru-RU" dirty="0" smtClean="0"/>
                        <a:t>гражданской идентичности</a:t>
                      </a:r>
                      <a:endParaRPr lang="ru-RU" dirty="0"/>
                    </a:p>
                  </a:txBody>
                  <a:tcPr/>
                </a:tc>
              </a:tr>
              <a:tr h="742512">
                <a:tc>
                  <a:txBody>
                    <a:bodyPr/>
                    <a:lstStyle/>
                    <a:p>
                      <a:r>
                        <a:rPr lang="ru-RU" dirty="0" smtClean="0"/>
                        <a:t>Готовность </a:t>
                      </a:r>
                      <a:r>
                        <a:rPr lang="ru-RU" dirty="0" smtClean="0">
                          <a:solidFill>
                            <a:srgbClr val="FF0000"/>
                          </a:solidFill>
                        </a:rPr>
                        <a:t>и способность</a:t>
                      </a:r>
                      <a:r>
                        <a:rPr lang="ru-RU" baseline="0" dirty="0" smtClean="0">
                          <a:solidFill>
                            <a:srgbClr val="FF0000"/>
                          </a:solidFill>
                        </a:rPr>
                        <a:t> </a:t>
                      </a:r>
                      <a:r>
                        <a:rPr lang="ru-RU" baseline="0" dirty="0" smtClean="0"/>
                        <a:t>обучающихся к саморазвитию</a:t>
                      </a:r>
                      <a:endParaRPr lang="ru-RU" dirty="0"/>
                    </a:p>
                  </a:txBody>
                  <a:tcPr/>
                </a:tc>
                <a:tc>
                  <a:txBody>
                    <a:bodyPr/>
                    <a:lstStyle/>
                    <a:p>
                      <a:r>
                        <a:rPr lang="ru-RU" dirty="0" smtClean="0"/>
                        <a:t>Готовность обучающихся к саморазвитию</a:t>
                      </a:r>
                      <a:endParaRPr lang="ru-RU" dirty="0"/>
                    </a:p>
                  </a:txBody>
                  <a:tcPr/>
                </a:tc>
              </a:tr>
              <a:tr h="742512">
                <a:tc>
                  <a:txBody>
                    <a:bodyPr/>
                    <a:lstStyle/>
                    <a:p>
                      <a:r>
                        <a:rPr lang="ru-RU" dirty="0" smtClean="0"/>
                        <a:t>Ценностно-</a:t>
                      </a:r>
                      <a:r>
                        <a:rPr lang="ru-RU" dirty="0" smtClean="0">
                          <a:solidFill>
                            <a:srgbClr val="FF0000"/>
                          </a:solidFill>
                        </a:rPr>
                        <a:t>смысловые </a:t>
                      </a:r>
                      <a:r>
                        <a:rPr lang="ru-RU" dirty="0" smtClean="0"/>
                        <a:t>установки обучающихся</a:t>
                      </a:r>
                      <a:endParaRPr lang="ru-RU" dirty="0"/>
                    </a:p>
                  </a:txBody>
                  <a:tcPr/>
                </a:tc>
                <a:tc>
                  <a:txBody>
                    <a:bodyPr/>
                    <a:lstStyle/>
                    <a:p>
                      <a:r>
                        <a:rPr lang="ru-RU" dirty="0" smtClean="0">
                          <a:solidFill>
                            <a:srgbClr val="FF0000"/>
                          </a:solidFill>
                        </a:rPr>
                        <a:t>Ценностные</a:t>
                      </a:r>
                      <a:r>
                        <a:rPr lang="ru-RU" dirty="0" smtClean="0"/>
                        <a:t> установки и </a:t>
                      </a:r>
                      <a:r>
                        <a:rPr lang="ru-RU" dirty="0" smtClean="0">
                          <a:solidFill>
                            <a:srgbClr val="FF0000"/>
                          </a:solidFill>
                        </a:rPr>
                        <a:t>социально-значимые</a:t>
                      </a:r>
                      <a:r>
                        <a:rPr lang="ru-RU" baseline="0" dirty="0" smtClean="0">
                          <a:solidFill>
                            <a:srgbClr val="FF0000"/>
                          </a:solidFill>
                        </a:rPr>
                        <a:t> качества личности</a:t>
                      </a:r>
                      <a:endParaRPr lang="ru-RU" dirty="0">
                        <a:solidFill>
                          <a:srgbClr val="FF0000"/>
                        </a:solidFill>
                      </a:endParaRPr>
                    </a:p>
                  </a:txBody>
                  <a:tcPr/>
                </a:tc>
              </a:tr>
              <a:tr h="742512">
                <a:tc>
                  <a:txBody>
                    <a:bodyPr/>
                    <a:lstStyle/>
                    <a:p>
                      <a:r>
                        <a:rPr lang="ru-RU" dirty="0" err="1" smtClean="0">
                          <a:solidFill>
                            <a:srgbClr val="FF0000"/>
                          </a:solidFill>
                        </a:rPr>
                        <a:t>Сформированность</a:t>
                      </a:r>
                      <a:r>
                        <a:rPr lang="ru-RU" dirty="0" smtClean="0">
                          <a:solidFill>
                            <a:srgbClr val="FF0000"/>
                          </a:solidFill>
                        </a:rPr>
                        <a:t> </a:t>
                      </a:r>
                      <a:r>
                        <a:rPr lang="ru-RU" dirty="0" smtClean="0"/>
                        <a:t>мотивации к обучению и познанию</a:t>
                      </a:r>
                      <a:endParaRPr lang="ru-RU" dirty="0"/>
                    </a:p>
                  </a:txBody>
                  <a:tcPr/>
                </a:tc>
                <a:tc>
                  <a:txBody>
                    <a:bodyPr/>
                    <a:lstStyle/>
                    <a:p>
                      <a:r>
                        <a:rPr lang="ru-RU" dirty="0" smtClean="0"/>
                        <a:t>Мотивация к познанию и обучению</a:t>
                      </a:r>
                      <a:endParaRPr lang="ru-RU" dirty="0"/>
                    </a:p>
                  </a:txBody>
                  <a:tcPr/>
                </a:tc>
              </a:tr>
              <a:tr h="742512">
                <a:tc>
                  <a:txBody>
                    <a:bodyPr/>
                    <a:lstStyle/>
                    <a:p>
                      <a:r>
                        <a:rPr lang="ru-RU" dirty="0" smtClean="0"/>
                        <a:t>Социальные компетенции, личностные качества</a:t>
                      </a:r>
                      <a:endParaRPr lang="ru-RU" dirty="0"/>
                    </a:p>
                  </a:txBody>
                  <a:tcPr/>
                </a:tc>
                <a:tc>
                  <a:txBody>
                    <a:bodyPr/>
                    <a:lstStyle/>
                    <a:p>
                      <a:r>
                        <a:rPr lang="ru-RU" dirty="0" smtClean="0"/>
                        <a:t>Активное участие в социально-значимой</a:t>
                      </a:r>
                      <a:r>
                        <a:rPr lang="ru-RU" baseline="0" dirty="0" smtClean="0"/>
                        <a:t> деятельности</a:t>
                      </a:r>
                      <a:endParaRPr lang="ru-RU" dirty="0"/>
                    </a:p>
                  </a:txBody>
                  <a:tcPr/>
                </a:tc>
              </a:tr>
            </a:tbl>
          </a:graphicData>
        </a:graphic>
      </p:graphicFrame>
      <p:graphicFrame>
        <p:nvGraphicFramePr>
          <p:cNvPr id="5" name="Таблица 4"/>
          <p:cNvGraphicFramePr>
            <a:graphicFrameLocks noGrp="1"/>
          </p:cNvGraphicFramePr>
          <p:nvPr/>
        </p:nvGraphicFramePr>
        <p:xfrm>
          <a:off x="857224" y="5572140"/>
          <a:ext cx="7786742" cy="1000132"/>
        </p:xfrm>
        <a:graphic>
          <a:graphicData uri="http://schemas.openxmlformats.org/drawingml/2006/table">
            <a:tbl>
              <a:tblPr/>
              <a:tblGrid>
                <a:gridCol w="7786742"/>
              </a:tblGrid>
              <a:tr h="1000132">
                <a:tc>
                  <a:txBody>
                    <a:bodyPr/>
                    <a:lstStyle/>
                    <a:p>
                      <a:r>
                        <a:rPr lang="ru-RU" sz="2000" b="1" i="0" dirty="0">
                          <a:solidFill>
                            <a:srgbClr val="44546A"/>
                          </a:solidFill>
                          <a:latin typeface="Calibri"/>
                        </a:rPr>
                        <a:t>Конкретизированы личностные результаты - как результаты воспитания (п.41) </a:t>
                      </a:r>
                      <a:r>
                        <a:rPr lang="ru-RU" sz="2000" b="1" i="0" dirty="0" smtClean="0">
                          <a:solidFill>
                            <a:srgbClr val="44546A"/>
                          </a:solidFill>
                          <a:latin typeface="Calibri"/>
                        </a:rPr>
                        <a:t>по</a:t>
                      </a:r>
                      <a:r>
                        <a:rPr lang="ru-RU" sz="2000" b="1" i="0" baseline="0" dirty="0" smtClean="0">
                          <a:solidFill>
                            <a:srgbClr val="44546A"/>
                          </a:solidFill>
                          <a:latin typeface="Calibri"/>
                        </a:rPr>
                        <a:t> </a:t>
                      </a:r>
                      <a:r>
                        <a:rPr lang="ru-RU" sz="2000" b="1" i="0" dirty="0" smtClean="0">
                          <a:solidFill>
                            <a:srgbClr val="44546A"/>
                          </a:solidFill>
                          <a:latin typeface="Calibri"/>
                        </a:rPr>
                        <a:t>направлениям </a:t>
                      </a:r>
                      <a:r>
                        <a:rPr lang="ru-RU" sz="2000" b="1" i="0" dirty="0">
                          <a:solidFill>
                            <a:srgbClr val="44546A"/>
                          </a:solidFill>
                          <a:latin typeface="Calibri"/>
                        </a:rPr>
                        <a:t>воспитания, в т.ч. трудового</a:t>
                      </a:r>
                      <a:endParaRPr lang="ru-RU" sz="1500" dirty="0"/>
                    </a:p>
                  </a:txBody>
                  <a:tcPr marL="76679" marR="76679" marT="38340" marB="3834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54164"/>
          </a:xfrm>
        </p:spPr>
        <p:txBody>
          <a:bodyPr>
            <a:normAutofit/>
          </a:bodyPr>
          <a:lstStyle/>
          <a:p>
            <a:r>
              <a:rPr lang="ru-RU" sz="2400" dirty="0" smtClean="0"/>
              <a:t>Требования к результатам освоения программы ООО</a:t>
            </a:r>
            <a:endParaRPr lang="ru-RU" sz="2400" dirty="0"/>
          </a:p>
        </p:txBody>
      </p:sp>
      <p:sp>
        <p:nvSpPr>
          <p:cNvPr id="3" name="Содержимое 2"/>
          <p:cNvSpPr>
            <a:spLocks noGrp="1"/>
          </p:cNvSpPr>
          <p:nvPr>
            <p:ph idx="1"/>
          </p:nvPr>
        </p:nvSpPr>
        <p:spPr>
          <a:xfrm>
            <a:off x="457200" y="1142984"/>
            <a:ext cx="8229600" cy="4983179"/>
          </a:xfrm>
        </p:spPr>
        <p:txBody>
          <a:bodyPr/>
          <a:lstStyle/>
          <a:p>
            <a:pPr algn="ctr">
              <a:buNone/>
            </a:pPr>
            <a:r>
              <a:rPr lang="ru-RU" dirty="0" smtClean="0"/>
              <a:t>Личностным</a:t>
            </a:r>
          </a:p>
          <a:p>
            <a:pPr algn="ctr">
              <a:buNone/>
            </a:pPr>
            <a:endParaRPr lang="ru-RU" dirty="0" smtClean="0"/>
          </a:p>
          <a:p>
            <a:pPr algn="ctr">
              <a:buNone/>
            </a:pPr>
            <a:endParaRPr lang="ru-RU" dirty="0"/>
          </a:p>
        </p:txBody>
      </p:sp>
      <p:graphicFrame>
        <p:nvGraphicFramePr>
          <p:cNvPr id="4" name="Таблица 3"/>
          <p:cNvGraphicFramePr>
            <a:graphicFrameLocks noGrp="1"/>
          </p:cNvGraphicFramePr>
          <p:nvPr/>
        </p:nvGraphicFramePr>
        <p:xfrm>
          <a:off x="357158" y="1857364"/>
          <a:ext cx="8572560" cy="4389120"/>
        </p:xfrm>
        <a:graphic>
          <a:graphicData uri="http://schemas.openxmlformats.org/drawingml/2006/table">
            <a:tbl>
              <a:tblPr firstRow="1" bandRow="1">
                <a:tableStyleId>{5C22544A-7EE6-4342-B048-85BDC9FD1C3A}</a:tableStyleId>
              </a:tblPr>
              <a:tblGrid>
                <a:gridCol w="4286280"/>
                <a:gridCol w="4286280"/>
              </a:tblGrid>
              <a:tr h="267181">
                <a:tc>
                  <a:txBody>
                    <a:bodyPr/>
                    <a:lstStyle/>
                    <a:p>
                      <a:r>
                        <a:rPr lang="ru-RU" dirty="0" smtClean="0"/>
                        <a:t>Было </a:t>
                      </a:r>
                      <a:endParaRPr lang="ru-RU" dirty="0"/>
                    </a:p>
                  </a:txBody>
                  <a:tcPr/>
                </a:tc>
                <a:tc>
                  <a:txBody>
                    <a:bodyPr/>
                    <a:lstStyle/>
                    <a:p>
                      <a:r>
                        <a:rPr lang="ru-RU" dirty="0" smtClean="0"/>
                        <a:t>Стало</a:t>
                      </a:r>
                      <a:endParaRPr lang="ru-RU" dirty="0"/>
                    </a:p>
                  </a:txBody>
                  <a:tcPr/>
                </a:tc>
              </a:tr>
              <a:tr h="460773">
                <a:tc>
                  <a:txBody>
                    <a:bodyPr/>
                    <a:lstStyle/>
                    <a:p>
                      <a:r>
                        <a:rPr lang="ru-RU" dirty="0" smtClean="0"/>
                        <a:t>11 требований</a:t>
                      </a:r>
                      <a:endParaRPr lang="ru-RU" dirty="0"/>
                    </a:p>
                  </a:txBody>
                  <a:tcPr/>
                </a:tc>
                <a:tc>
                  <a:txBody>
                    <a:bodyPr/>
                    <a:lstStyle/>
                    <a:p>
                      <a:r>
                        <a:rPr lang="ru-RU" dirty="0" smtClean="0"/>
                        <a:t>Осознание российской</a:t>
                      </a:r>
                      <a:r>
                        <a:rPr lang="ru-RU" baseline="0" dirty="0" smtClean="0"/>
                        <a:t> гражданской идентичности</a:t>
                      </a:r>
                      <a:endParaRPr lang="ru-RU" dirty="0"/>
                    </a:p>
                  </a:txBody>
                  <a:tcPr/>
                </a:tc>
              </a:tr>
              <a:tr h="658248">
                <a:tc>
                  <a:txBody>
                    <a:bodyPr/>
                    <a:lstStyle/>
                    <a:p>
                      <a:endParaRPr lang="ru-RU" dirty="0"/>
                    </a:p>
                  </a:txBody>
                  <a:tcPr/>
                </a:tc>
                <a:tc>
                  <a:txBody>
                    <a:bodyPr/>
                    <a:lstStyle/>
                    <a:p>
                      <a:r>
                        <a:rPr lang="ru-RU" dirty="0" smtClean="0"/>
                        <a:t>Готовность</a:t>
                      </a:r>
                      <a:r>
                        <a:rPr lang="ru-RU" baseline="0" dirty="0" smtClean="0"/>
                        <a:t> обучающихся к саморазвитию, самостоятельности и личностному самоопределению</a:t>
                      </a:r>
                      <a:endParaRPr lang="ru-RU" dirty="0"/>
                    </a:p>
                  </a:txBody>
                  <a:tcPr/>
                </a:tc>
              </a:tr>
              <a:tr h="460773">
                <a:tc>
                  <a:txBody>
                    <a:bodyPr/>
                    <a:lstStyle/>
                    <a:p>
                      <a:endParaRPr lang="ru-RU" dirty="0"/>
                    </a:p>
                  </a:txBody>
                  <a:tcPr/>
                </a:tc>
                <a:tc>
                  <a:txBody>
                    <a:bodyPr/>
                    <a:lstStyle/>
                    <a:p>
                      <a:r>
                        <a:rPr lang="ru-RU" dirty="0" smtClean="0"/>
                        <a:t>Ценность самостоятельности</a:t>
                      </a:r>
                      <a:r>
                        <a:rPr lang="ru-RU" baseline="0" dirty="0" smtClean="0"/>
                        <a:t> и инициативы</a:t>
                      </a:r>
                      <a:endParaRPr lang="ru-RU" dirty="0"/>
                    </a:p>
                  </a:txBody>
                  <a:tcPr/>
                </a:tc>
              </a:tr>
              <a:tr h="460773">
                <a:tc>
                  <a:txBody>
                    <a:bodyPr/>
                    <a:lstStyle/>
                    <a:p>
                      <a:endParaRPr lang="ru-RU"/>
                    </a:p>
                  </a:txBody>
                  <a:tcPr/>
                </a:tc>
                <a:tc>
                  <a:txBody>
                    <a:bodyPr/>
                    <a:lstStyle/>
                    <a:p>
                      <a:r>
                        <a:rPr lang="ru-RU" dirty="0" smtClean="0"/>
                        <a:t>Наличие мотивации к целенаправленной социально значимой деятельности</a:t>
                      </a:r>
                      <a:endParaRPr lang="ru-RU" dirty="0"/>
                    </a:p>
                  </a:txBody>
                  <a:tcPr/>
                </a:tc>
              </a:tr>
              <a:tr h="855722">
                <a:tc>
                  <a:txBody>
                    <a:bodyPr/>
                    <a:lstStyle/>
                    <a:p>
                      <a:endParaRPr lang="ru-RU" dirty="0"/>
                    </a:p>
                  </a:txBody>
                  <a:tcPr/>
                </a:tc>
                <a:tc>
                  <a:txBody>
                    <a:bodyPr/>
                    <a:lstStyle/>
                    <a:p>
                      <a:r>
                        <a:rPr lang="ru-RU" dirty="0" err="1" smtClean="0"/>
                        <a:t>Сформированность</a:t>
                      </a:r>
                      <a:r>
                        <a:rPr lang="ru-RU" dirty="0" smtClean="0"/>
                        <a:t> внутренней позиции</a:t>
                      </a:r>
                      <a:r>
                        <a:rPr lang="ru-RU" baseline="0" dirty="0" smtClean="0"/>
                        <a:t> личности как особого ценностного отношения к себе, окружающим людям и жизни в целом</a:t>
                      </a:r>
                      <a:endParaRPr lang="ru-RU"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785818"/>
          </a:xfrm>
        </p:spPr>
        <p:txBody>
          <a:bodyPr>
            <a:normAutofit fontScale="90000"/>
          </a:bodyPr>
          <a:lstStyle/>
          <a:p>
            <a:r>
              <a:rPr lang="ru-RU" sz="2000" b="1" dirty="0" smtClean="0"/>
              <a:t>Требования к результатам освоения программы начального общего</a:t>
            </a:r>
            <a:br>
              <a:rPr lang="ru-RU" sz="2000" b="1" dirty="0" smtClean="0"/>
            </a:br>
            <a:r>
              <a:rPr lang="ru-RU" sz="2000" b="1" dirty="0" smtClean="0"/>
              <a:t>образования</a:t>
            </a:r>
            <a:br>
              <a:rPr lang="ru-RU" sz="2000" b="1" dirty="0" smtClean="0"/>
            </a:br>
            <a:r>
              <a:rPr lang="ru-RU" sz="2000" b="1" dirty="0" smtClean="0"/>
              <a:t/>
            </a:r>
            <a:br>
              <a:rPr lang="ru-RU" sz="2000" b="1" dirty="0" smtClean="0"/>
            </a:br>
            <a:r>
              <a:rPr lang="ru-RU" sz="2000" b="1" dirty="0" smtClean="0"/>
              <a:t>Предметным, включающим</a:t>
            </a:r>
            <a:endParaRPr lang="ru-RU" sz="2000" dirty="0"/>
          </a:p>
        </p:txBody>
      </p:sp>
      <p:graphicFrame>
        <p:nvGraphicFramePr>
          <p:cNvPr id="4" name="Содержимое 3"/>
          <p:cNvGraphicFramePr>
            <a:graphicFrameLocks noGrp="1"/>
          </p:cNvGraphicFramePr>
          <p:nvPr>
            <p:ph idx="1"/>
          </p:nvPr>
        </p:nvGraphicFramePr>
        <p:xfrm>
          <a:off x="642910" y="1357298"/>
          <a:ext cx="8229600" cy="3429024"/>
        </p:xfrm>
        <a:graphic>
          <a:graphicData uri="http://schemas.openxmlformats.org/drawingml/2006/table">
            <a:tbl>
              <a:tblPr firstRow="1" bandRow="1">
                <a:tableStyleId>{5C22544A-7EE6-4342-B048-85BDC9FD1C3A}</a:tableStyleId>
              </a:tblPr>
              <a:tblGrid>
                <a:gridCol w="4114800"/>
                <a:gridCol w="4114800"/>
              </a:tblGrid>
              <a:tr h="396702">
                <a:tc>
                  <a:txBody>
                    <a:bodyPr/>
                    <a:lstStyle/>
                    <a:p>
                      <a:r>
                        <a:rPr lang="ru-RU" dirty="0" smtClean="0"/>
                        <a:t>Было</a:t>
                      </a:r>
                      <a:endParaRPr lang="ru-RU" dirty="0"/>
                    </a:p>
                  </a:txBody>
                  <a:tcPr/>
                </a:tc>
                <a:tc>
                  <a:txBody>
                    <a:bodyPr/>
                    <a:lstStyle/>
                    <a:p>
                      <a:r>
                        <a:rPr lang="ru-RU" dirty="0" smtClean="0"/>
                        <a:t>Стало</a:t>
                      </a:r>
                      <a:endParaRPr lang="ru-RU" dirty="0"/>
                    </a:p>
                  </a:txBody>
                  <a:tcPr/>
                </a:tc>
              </a:tr>
              <a:tr h="3032322">
                <a:tc>
                  <a:txBody>
                    <a:bodyPr/>
                    <a:lstStyle/>
                    <a:p>
                      <a:r>
                        <a:rPr lang="ru-RU" dirty="0" smtClean="0"/>
                        <a:t>Освоенный обучающимися в ходе</a:t>
                      </a:r>
                      <a:r>
                        <a:rPr lang="ru-RU" baseline="0" dirty="0" smtClean="0"/>
                        <a:t> изучения учебного предмета опыт специфической для данной предметной области деятельности по получению нового знания, его преобразованию и применению, а так же систему основополагающих элементов научного знания, лежащих в основе современной научной картины мира</a:t>
                      </a:r>
                      <a:endParaRPr lang="ru-RU" dirty="0"/>
                    </a:p>
                  </a:txBody>
                  <a:tcPr/>
                </a:tc>
                <a:tc>
                  <a:txBody>
                    <a:bodyPr/>
                    <a:lstStyle/>
                    <a:p>
                      <a:r>
                        <a:rPr lang="ru-RU" dirty="0" smtClean="0"/>
                        <a:t>Освоенный</a:t>
                      </a:r>
                      <a:r>
                        <a:rPr lang="ru-RU" baseline="0" dirty="0" smtClean="0"/>
                        <a:t> обучающимися в ходе изучения учебного предмета опыт деятельности, специфической для данной предметной области по получению нового знания, его преобразованию и применению</a:t>
                      </a:r>
                      <a:endParaRPr lang="ru-RU" dirty="0"/>
                    </a:p>
                  </a:txBody>
                  <a:tcPr/>
                </a:tc>
              </a:tr>
            </a:tbl>
          </a:graphicData>
        </a:graphic>
      </p:graphicFrame>
      <p:graphicFrame>
        <p:nvGraphicFramePr>
          <p:cNvPr id="5" name="Таблица 4"/>
          <p:cNvGraphicFramePr>
            <a:graphicFrameLocks noGrp="1"/>
          </p:cNvGraphicFramePr>
          <p:nvPr/>
        </p:nvGraphicFramePr>
        <p:xfrm>
          <a:off x="214282" y="4929198"/>
          <a:ext cx="8929718" cy="2134554"/>
        </p:xfrm>
        <a:graphic>
          <a:graphicData uri="http://schemas.openxmlformats.org/drawingml/2006/table">
            <a:tbl>
              <a:tblPr/>
              <a:tblGrid>
                <a:gridCol w="8929718"/>
              </a:tblGrid>
              <a:tr h="2134554">
                <a:tc>
                  <a:txBody>
                    <a:bodyPr/>
                    <a:lstStyle/>
                    <a:p>
                      <a:r>
                        <a:rPr lang="ru-RU" sz="2400" b="1" i="0" dirty="0">
                          <a:solidFill>
                            <a:srgbClr val="44546A"/>
                          </a:solidFill>
                          <a:latin typeface="Calibri"/>
                        </a:rPr>
                        <a:t>Конкретизированы предметные результаты (п.43</a:t>
                      </a:r>
                      <a:r>
                        <a:rPr lang="ru-RU" sz="2400" b="1" i="0" dirty="0" smtClean="0">
                          <a:solidFill>
                            <a:srgbClr val="44546A"/>
                          </a:solidFill>
                          <a:latin typeface="Calibri"/>
                        </a:rPr>
                        <a:t>). Прописали</a:t>
                      </a:r>
                      <a:r>
                        <a:rPr lang="ru-RU" sz="2400" b="1" i="0" baseline="0" dirty="0" smtClean="0">
                          <a:solidFill>
                            <a:srgbClr val="44546A"/>
                          </a:solidFill>
                          <a:latin typeface="Calibri"/>
                        </a:rPr>
                        <a:t> требования к образовательным результатам по годам обучения для русского языка, литературного чтения, иностранного языка, математики, окружающего мира. Конкретизированы результаты по каждому предметному модулю ОРКСЭ. </a:t>
                      </a:r>
                      <a:endParaRPr lang="ru-RU" dirty="0"/>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2400" dirty="0" smtClean="0"/>
              <a:t>Предметные результаты ФГОС ООО</a:t>
            </a:r>
            <a:endParaRPr lang="ru-RU" sz="2400" dirty="0"/>
          </a:p>
        </p:txBody>
      </p:sp>
      <p:sp>
        <p:nvSpPr>
          <p:cNvPr id="3" name="Содержимое 2"/>
          <p:cNvSpPr>
            <a:spLocks noGrp="1"/>
          </p:cNvSpPr>
          <p:nvPr>
            <p:ph idx="1"/>
          </p:nvPr>
        </p:nvSpPr>
        <p:spPr>
          <a:xfrm>
            <a:off x="457200" y="928670"/>
            <a:ext cx="8229600" cy="5197493"/>
          </a:xfrm>
        </p:spPr>
        <p:txBody>
          <a:bodyPr>
            <a:normAutofit fontScale="85000" lnSpcReduction="20000"/>
          </a:bodyPr>
          <a:lstStyle/>
          <a:p>
            <a:r>
              <a:rPr lang="ru-RU" dirty="0" smtClean="0"/>
              <a:t>То же сделали во ФГОС ООО для русского языка, литературы, иностранного языка, истории, обществознания, географии, информатики, физики, биологии, химии,  по математике, алгебре, геометрии, вероятности и  статистике. Например, по литературе для основного общего образования перечислили произведения, которые ученик должен прочитать самостоятельно или на уроках.</a:t>
            </a:r>
          </a:p>
          <a:p>
            <a:r>
              <a:rPr lang="ru-RU" dirty="0" smtClean="0"/>
              <a:t>Также на уровне основного общего образования  установили требования к предметным результатам при углубленном изучении некоторых дисциплин. Это учебные предметы: математика, включая курсы Алгебра, Геометрия, Вероятность и статистика, Информатика, Физика, Химия, Биология. </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4619</TotalTime>
  <Words>1551</Words>
  <Application>Microsoft Office PowerPoint</Application>
  <PresentationFormat>Экран (4:3)</PresentationFormat>
  <Paragraphs>247</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Приказ Министерства просвещения Российской Федерации от 31.05.2021 № 286 "Об утверждении федерального образовательного стандарта начального общего образования";  Приказ Министерства просвещения Российской Федерации от 31.05.2021 № 287 "Об утверждении федерального образовательного стандарта основного общего образования" </vt:lpstr>
      <vt:lpstr>Слайд 2</vt:lpstr>
      <vt:lpstr>Слайд 3</vt:lpstr>
      <vt:lpstr>Слайд 4</vt:lpstr>
      <vt:lpstr>Требования к результатам освоения программы   </vt:lpstr>
      <vt:lpstr>  Требования к результатам освоения программы НОО     </vt:lpstr>
      <vt:lpstr>Требования к результатам освоения программы ООО</vt:lpstr>
      <vt:lpstr>Требования к результатам освоения программы начального общего образования  Предметным, включающим</vt:lpstr>
      <vt:lpstr>Предметные результаты ФГОС ООО</vt:lpstr>
      <vt:lpstr>Тематические модули</vt:lpstr>
      <vt:lpstr>Обучение детей с ОВЗ</vt:lpstr>
      <vt:lpstr>Слайд 12</vt:lpstr>
      <vt:lpstr>Слайд 13</vt:lpstr>
      <vt:lpstr>Слайд 14</vt:lpstr>
      <vt:lpstr>Структура рабочей программы ФГОС НОО и ООО </vt:lpstr>
      <vt:lpstr> Требования к структуре программы НОО и ООО </vt:lpstr>
      <vt:lpstr>Рабочая программа воспитания  </vt:lpstr>
      <vt:lpstr> </vt:lpstr>
      <vt:lpstr> Объем урочной  деятельности</vt:lpstr>
      <vt:lpstr>Требования к условиям реализации программы начального общего образования  </vt:lpstr>
      <vt:lpstr>Подготовка к введению ФГОС 2021</vt:lpstr>
      <vt:lpstr>Слайд 22</vt:lpstr>
      <vt:lpstr>Слайд 23</vt:lpstr>
      <vt:lpstr>Слайд 24</vt:lpstr>
      <vt:lpstr>Слайд 25</vt:lpstr>
      <vt:lpstr>Образовательно-технологический аспект (полноценная реализация системно-деятельностного подхода)  </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Анна</dc:creator>
  <cp:lastModifiedBy>pc-zam</cp:lastModifiedBy>
  <cp:revision>366</cp:revision>
  <dcterms:created xsi:type="dcterms:W3CDTF">2016-08-03T23:56:57Z</dcterms:created>
  <dcterms:modified xsi:type="dcterms:W3CDTF">2022-02-03T07:21:29Z</dcterms:modified>
</cp:coreProperties>
</file>